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91" r:id="rId1"/>
  </p:sldMasterIdLst>
  <p:notesMasterIdLst>
    <p:notesMasterId r:id="rId14"/>
  </p:notesMasterIdLst>
  <p:handoutMasterIdLst>
    <p:handoutMasterId r:id="rId15"/>
  </p:handoutMasterIdLst>
  <p:sldIdLst>
    <p:sldId id="334" r:id="rId2"/>
    <p:sldId id="312" r:id="rId3"/>
    <p:sldId id="329" r:id="rId4"/>
    <p:sldId id="328" r:id="rId5"/>
    <p:sldId id="324" r:id="rId6"/>
    <p:sldId id="325" r:id="rId7"/>
    <p:sldId id="326" r:id="rId8"/>
    <p:sldId id="327" r:id="rId9"/>
    <p:sldId id="303" r:id="rId10"/>
    <p:sldId id="332" r:id="rId11"/>
    <p:sldId id="333" r:id="rId12"/>
    <p:sldId id="331" r:id="rId13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1B3D"/>
    <a:srgbClr val="C2E4BE"/>
    <a:srgbClr val="B557B5"/>
    <a:srgbClr val="700098"/>
    <a:srgbClr val="7C00A8"/>
    <a:srgbClr val="D44C4C"/>
    <a:srgbClr val="EE3232"/>
    <a:srgbClr val="D1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852" autoAdjust="0"/>
  </p:normalViewPr>
  <p:slideViewPr>
    <p:cSldViewPr snapToGrid="0">
      <p:cViewPr varScale="1">
        <p:scale>
          <a:sx n="52" d="100"/>
          <a:sy n="52" d="100"/>
        </p:scale>
        <p:origin x="142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1502" y="-67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97E1B6C1-5EF9-491A-9516-A1BA3A9E94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>
            <a:lvl1pPr algn="l" defTabSz="91598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4853FD56-0CD7-4199-A2DD-A271C32465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55937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>
            <a:lvl1pPr algn="r" defTabSz="91598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938AB360-3068-4335-9210-D41B18D1B7A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305593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23" tIns="45811" rIns="91623" bIns="45811" numCol="1" anchor="b" anchorCtr="0" compatLnSpc="1">
            <a:prstTxWarp prst="textNoShape">
              <a:avLst/>
            </a:prstTxWarp>
          </a:bodyPr>
          <a:lstStyle>
            <a:lvl1pPr algn="l" defTabSz="91598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69E3D398-69F8-485B-B080-C86BD44D61F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53488"/>
            <a:ext cx="3055937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23" tIns="45811" rIns="91623" bIns="45811" numCol="1" anchor="b" anchorCtr="0" compatLnSpc="1">
            <a:prstTxWarp prst="textNoShape">
              <a:avLst/>
            </a:prstTxWarp>
          </a:bodyPr>
          <a:lstStyle>
            <a:lvl1pPr algn="r" defTabSz="91598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EF1A51-D2BF-466E-AED7-E1EEF192E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4F37E4F-08E6-4A9F-8538-70B9EC45BA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8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83C1E51-6654-4F10-8D97-B390FAEF538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8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A74E2EE3-54C3-45CE-A54E-B9C54120E94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192838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94801DE-211E-47B3-BF70-3FD6C92D3B7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30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7123595-D8B1-4EAA-B07C-072677D2061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8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63BDF6D-41B7-4909-B578-A6F9695984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8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DA79FFA-098F-4D5D-9CA2-3D59FDD9E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F7E20BA1-7904-4D07-9F24-4CFAA48F09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872A22-4988-4F71-B297-1935FFE99414}" type="slidenum">
              <a:rPr lang="en-US" altLang="en-US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9502850-3E8A-413D-B217-0483D84FC1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192838" cy="3484563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B0726E0-B63A-4B30-AAFC-620732F94C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1145AC97-AB65-4FB4-98FD-789673729B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D829A0-45DD-4205-9F67-0ECB523022E0}" type="slidenum">
              <a:rPr lang="en-US" altLang="en-US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68B6CE66-93A8-4B12-82F1-0F64984929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192838" cy="3484563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24A97E6-04D8-4EC2-A189-1E730087D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44014D43-128D-4811-8BC8-6E90F789FD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9D4BDB-B04C-4770-BF84-8EC3EE989101}" type="slidenum">
              <a:rPr lang="en-US" altLang="en-US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1A5854CB-4F96-4FB5-860E-53A98AFA29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192838" cy="3484563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AAC1E4C-0693-4DFD-B366-861D052AD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ECBF2B-35C7-4C3B-BE06-34403BD7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2927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BFD71AE-B1D6-4D8B-B00E-B3D258332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8479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9863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659244-AF09-4A4F-AC8C-1B5176C39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9B3190-3EF9-43BF-8CB6-418E47F2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8350"/>
            <a:ext cx="12192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5837A12D-7C11-48FB-9E49-3D079ACE4D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9684" y="6510339"/>
            <a:ext cx="8161867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00" dirty="0">
                <a:cs typeface="Arial" panose="020B0604020202020204" pitchFamily="34" charset="0"/>
              </a:rPr>
              <a:t>Sandia National Laboratories is a multi-mission laboratory managed and operated by National Technology &amp; Engineering Solutions of Sandia, LLC., a wholly owned subsidiary of Honeywell International, Inc., for the U.S. Department of Energy’s National Nuclear Security Administration under contract DE-NA0003525. </a:t>
            </a:r>
            <a:r>
              <a:rPr lang="en-US" sz="600" dirty="0"/>
              <a:t>SAND2020-0679 TR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6409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90A13D-A0F7-4F73-AB25-9116B8DAF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969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A2B612B6-F008-4981-B1D5-E896F927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992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1A9C189-16C0-4725-9390-8BC44C6BD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42599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6246511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607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5FE329-6429-4CA5-8E8E-FC8C61550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4" y="1631025"/>
            <a:ext cx="11318487" cy="453123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0367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A6A54556-B9DD-4B12-A796-04601CB84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9552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7C92DDD0-04BD-42E9-8F64-B16F3CDC3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661832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61832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838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9778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9712940D-2E11-4896-AEE4-6B7303840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137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3B6CA0A0-05CF-4810-9A2E-13497846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64"/>
            <a:ext cx="12192000" cy="626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0DF4E-74DC-4B3F-984C-459B8AE81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ln>
                  <a:noFill/>
                </a:ln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491324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EDE7C90-ABF9-4637-9647-0D84487F3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5576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2953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C7D09-852B-4323-BD76-F7EFC8A4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B5F84DB-6131-4426-8B95-325066FD2AAE}" type="datetimeFigureOut">
              <a:rPr lang="en-US"/>
              <a:pPr>
                <a:defRPr/>
              </a:pPr>
              <a:t>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C49AB-4A8F-4451-83B1-5A0B03880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7551A-985D-4DD5-A07D-AC9FA636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201760-7E1E-4D90-835D-60B5A2316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8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0C43-01CD-4C54-9E4F-43F52D712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042332-40B2-44FE-95A1-89E1E7229632}" type="datetimeFigureOut">
              <a:rPr lang="en-US"/>
              <a:pPr>
                <a:defRPr/>
              </a:pPr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8076D-0BE5-4309-AE6D-E256BD45A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E343E-C839-41D9-89C5-F3BB93AD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38F7F8-DE9A-4681-935E-E3549B10A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46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1" y="311151"/>
            <a:ext cx="9055100" cy="8493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752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F873BF-76BC-4B3F-94DB-C1717DC9E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3340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ing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653DC731-139F-4869-A9CA-9E2C583B6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2906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8965B009-8239-4201-ACCC-182A335FA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2775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6222083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20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1AA3CD-8774-4E25-9219-5913A4F07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4" y="1631027"/>
            <a:ext cx="11318487" cy="4531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336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159DB12C-41F0-4B8A-A2BB-DE236C2E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4077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26663A31-65BE-4EA5-9ADF-663BFCA2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640869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40869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838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811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95C94351-E170-4C52-A506-57424630D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8707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1051155-01F6-486B-9B8B-686532455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9901" y="387350"/>
            <a:ext cx="11239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4FF51-6B69-4910-8550-1FEE89BE2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901" y="1430338"/>
            <a:ext cx="112395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120" r:id="rId13"/>
    <p:sldLayoutId id="2147484121" r:id="rId14"/>
    <p:sldLayoutId id="2147484122" r:id="rId15"/>
    <p:sldLayoutId id="2147484123" r:id="rId16"/>
    <p:sldLayoutId id="2147484124" r:id="rId17"/>
    <p:sldLayoutId id="2147484125" r:id="rId18"/>
    <p:sldLayoutId id="2147484126" r:id="rId19"/>
    <p:sldLayoutId id="2147484127" r:id="rId20"/>
    <p:sldLayoutId id="2147484128" r:id="rId21"/>
    <p:sldLayoutId id="2147484129" r:id="rId22"/>
    <p:sldLayoutId id="2147484130" r:id="rId23"/>
    <p:sldLayoutId id="2147484106" r:id="rId24"/>
  </p:sldLayoutIdLst>
  <p:hf sldNum="0"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Arial Black" panose="020B0A04020102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Arial Black" panose="020B0A04020102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Arial Black" panose="020B0A04020102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Arial Black" panose="020B0A040201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Arial Black" panose="020B0A040201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Arial Black" panose="020B0A040201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Arial Black" panose="020B0A040201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Arial Black" panose="020B0A0402010202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262626"/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262626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262626"/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262626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60221-34CB-407F-9F55-CA07C2E6D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BF683-CEC7-4738-906A-FD16F97342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BB1D23F-727A-4E45-A592-5E26876FF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4879976"/>
            <a:ext cx="4686300" cy="119221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indent="171450" algn="ctr" eaLnBrk="1" fontAlgn="auto" hangingPunct="1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sz="2400" b="1" dirty="0">
                <a:solidFill>
                  <a:srgbClr val="CD0000"/>
                </a:solidFill>
                <a:latin typeface="Arial" charset="0"/>
                <a:ea typeface="ＭＳ Ｐゴシック" charset="0"/>
              </a:rPr>
              <a:t>CUBIT™ Fast-Start Tutorial</a:t>
            </a:r>
          </a:p>
          <a:p>
            <a:pPr indent="171450" algn="ctr" eaLnBrk="1" fontAlgn="auto" hangingPunct="1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sz="3600" b="1" dirty="0">
                <a:solidFill>
                  <a:srgbClr val="CD0000"/>
                </a:solidFill>
                <a:latin typeface="Arial" charset="0"/>
                <a:ea typeface="ＭＳ Ｐゴシック" charset="0"/>
              </a:rPr>
              <a:t>1. Introduction</a:t>
            </a:r>
          </a:p>
          <a:p>
            <a:pPr indent="171450" algn="ctr" eaLnBrk="1" fontAlgn="auto" hangingPunct="1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endParaRPr lang="en-US" sz="3600" b="1" dirty="0">
              <a:solidFill>
                <a:srgbClr val="CD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4BAD338-6602-4282-8ACB-17B967A55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2475" y="1300163"/>
            <a:ext cx="3067050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B122817-10C7-4A8A-B360-BB69511AD0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15958"/>
            <a:ext cx="8429625" cy="685800"/>
          </a:xfrm>
        </p:spPr>
        <p:txBody>
          <a:bodyPr/>
          <a:lstStyle/>
          <a:p>
            <a:r>
              <a:rPr lang="en-US" altLang="en-US">
                <a:ea typeface="MS PGothic" panose="020B0600070205080204" pitchFamily="34" charset="-128"/>
              </a:rPr>
              <a:t>Meshing</a:t>
            </a:r>
          </a:p>
        </p:txBody>
      </p:sp>
      <p:pic>
        <p:nvPicPr>
          <p:cNvPr id="61443" name="Picture 4">
            <a:extLst>
              <a:ext uri="{FF2B5EF4-FFF2-40B4-BE49-F238E27FC236}">
                <a16:creationId xmlns:a16="http://schemas.microsoft.com/office/drawing/2014/main" id="{D64694B5-F3CB-4C9E-9260-BBCDCC993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320933"/>
            <a:ext cx="108743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5">
            <a:extLst>
              <a:ext uri="{FF2B5EF4-FFF2-40B4-BE49-F238E27FC236}">
                <a16:creationId xmlns:a16="http://schemas.microsoft.com/office/drawing/2014/main" id="{FBCAA26A-EF7A-4FB2-9B01-0B982B7B7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2219333"/>
            <a:ext cx="11049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6">
            <a:extLst>
              <a:ext uri="{FF2B5EF4-FFF2-40B4-BE49-F238E27FC236}">
                <a16:creationId xmlns:a16="http://schemas.microsoft.com/office/drawing/2014/main" id="{8F03D253-37E9-4083-82BE-6C0A586F9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1" y="2179647"/>
            <a:ext cx="11207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7">
            <a:extLst>
              <a:ext uri="{FF2B5EF4-FFF2-40B4-BE49-F238E27FC236}">
                <a16:creationId xmlns:a16="http://schemas.microsoft.com/office/drawing/2014/main" id="{CF4AD03D-40AA-45CC-97C9-C8F423397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2192347"/>
            <a:ext cx="12065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9">
            <a:extLst>
              <a:ext uri="{FF2B5EF4-FFF2-40B4-BE49-F238E27FC236}">
                <a16:creationId xmlns:a16="http://schemas.microsoft.com/office/drawing/2014/main" id="{A043D4AA-E970-46FB-A967-FC2E58BBC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414846"/>
            <a:ext cx="2795588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 Box 10">
            <a:extLst>
              <a:ext uri="{FF2B5EF4-FFF2-40B4-BE49-F238E27FC236}">
                <a16:creationId xmlns:a16="http://schemas.microsoft.com/office/drawing/2014/main" id="{E9D9AA6A-04D2-4606-9067-5BC094175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63" y="3697296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ea typeface="MS PGothic" panose="020B0600070205080204" pitchFamily="34" charset="-128"/>
              </a:rPr>
              <a:t>Mapped</a:t>
            </a:r>
          </a:p>
        </p:txBody>
      </p:sp>
      <p:sp>
        <p:nvSpPr>
          <p:cNvPr id="61449" name="Text Box 11">
            <a:extLst>
              <a:ext uri="{FF2B5EF4-FFF2-40B4-BE49-F238E27FC236}">
                <a16:creationId xmlns:a16="http://schemas.microsoft.com/office/drawing/2014/main" id="{07CDE48E-E033-443E-AC43-4C2F77717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8225" y="3706821"/>
            <a:ext cx="111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ea typeface="MS PGothic" panose="020B0600070205080204" pitchFamily="34" charset="-128"/>
              </a:rPr>
              <a:t>Sub-map</a:t>
            </a:r>
          </a:p>
        </p:txBody>
      </p:sp>
      <p:sp>
        <p:nvSpPr>
          <p:cNvPr id="61450" name="Text Box 12">
            <a:extLst>
              <a:ext uri="{FF2B5EF4-FFF2-40B4-BE49-F238E27FC236}">
                <a16:creationId xmlns:a16="http://schemas.microsoft.com/office/drawing/2014/main" id="{DC848A06-2561-4938-BD02-2D1B71F57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6045209"/>
            <a:ext cx="70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ea typeface="MS PGothic" panose="020B0600070205080204" pitchFamily="34" charset="-128"/>
              </a:rPr>
              <a:t>Pave</a:t>
            </a:r>
          </a:p>
        </p:txBody>
      </p:sp>
      <p:sp>
        <p:nvSpPr>
          <p:cNvPr id="61451" name="Text Box 14">
            <a:extLst>
              <a:ext uri="{FF2B5EF4-FFF2-40B4-BE49-F238E27FC236}">
                <a16:creationId xmlns:a16="http://schemas.microsoft.com/office/drawing/2014/main" id="{3B2FF703-A170-433C-BD42-516736AB0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363" y="6132521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ea typeface="MS PGothic" panose="020B0600070205080204" pitchFamily="34" charset="-128"/>
              </a:rPr>
              <a:t>Trimesh</a:t>
            </a:r>
          </a:p>
        </p:txBody>
      </p:sp>
      <p:pic>
        <p:nvPicPr>
          <p:cNvPr id="61452" name="Picture 15">
            <a:extLst>
              <a:ext uri="{FF2B5EF4-FFF2-40B4-BE49-F238E27FC236}">
                <a16:creationId xmlns:a16="http://schemas.microsoft.com/office/drawing/2014/main" id="{55E558FE-03A6-499D-9EEC-D2C5B087D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4279909"/>
            <a:ext cx="238283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3" name="Text Box 16">
            <a:extLst>
              <a:ext uri="{FF2B5EF4-FFF2-40B4-BE49-F238E27FC236}">
                <a16:creationId xmlns:a16="http://schemas.microsoft.com/office/drawing/2014/main" id="{0A06BF4F-9CF8-4977-8092-B572A4D89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1527183"/>
            <a:ext cx="262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D44C4C"/>
                </a:solidFill>
                <a:ea typeface="MS PGothic" panose="020B0600070205080204" pitchFamily="34" charset="-128"/>
              </a:rPr>
              <a:t>Surface Meshing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40B01693-D4EC-485B-8AF9-8301ED2BD3E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66876" y="628650"/>
            <a:ext cx="8429625" cy="685800"/>
          </a:xfrm>
        </p:spPr>
        <p:txBody>
          <a:bodyPr/>
          <a:lstStyle/>
          <a:p>
            <a:r>
              <a:rPr lang="en-US" altLang="en-US" dirty="0">
                <a:ea typeface="MS PGothic" panose="020B0600070205080204" pitchFamily="34" charset="-128"/>
              </a:rPr>
              <a:t>Meshing</a:t>
            </a:r>
          </a:p>
        </p:txBody>
      </p:sp>
      <p:pic>
        <p:nvPicPr>
          <p:cNvPr id="62467" name="Picture 6">
            <a:extLst>
              <a:ext uri="{FF2B5EF4-FFF2-40B4-BE49-F238E27FC236}">
                <a16:creationId xmlns:a16="http://schemas.microsoft.com/office/drawing/2014/main" id="{CE9F8550-7D58-4727-B6D4-40B653C75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2178051"/>
            <a:ext cx="213042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7">
            <a:extLst>
              <a:ext uri="{FF2B5EF4-FFF2-40B4-BE49-F238E27FC236}">
                <a16:creationId xmlns:a16="http://schemas.microsoft.com/office/drawing/2014/main" id="{5107C9AB-E46A-40F3-9D14-9F72CB055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970089"/>
            <a:ext cx="2081212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9">
            <a:extLst>
              <a:ext uri="{FF2B5EF4-FFF2-40B4-BE49-F238E27FC236}">
                <a16:creationId xmlns:a16="http://schemas.microsoft.com/office/drawing/2014/main" id="{A7C08B55-2C35-4472-90B8-28077FCF7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7818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ea typeface="MS PGothic" panose="020B0600070205080204" pitchFamily="34" charset="-128"/>
              </a:rPr>
              <a:t>Mapped</a:t>
            </a:r>
          </a:p>
        </p:txBody>
      </p:sp>
      <p:grpSp>
        <p:nvGrpSpPr>
          <p:cNvPr id="62470" name="Group 10">
            <a:extLst>
              <a:ext uri="{FF2B5EF4-FFF2-40B4-BE49-F238E27FC236}">
                <a16:creationId xmlns:a16="http://schemas.microsoft.com/office/drawing/2014/main" id="{53FBAE71-8B52-4569-B63C-E6558BCE276E}"/>
              </a:ext>
            </a:extLst>
          </p:cNvPr>
          <p:cNvGrpSpPr>
            <a:grpSpLocks/>
          </p:cNvGrpSpPr>
          <p:nvPr/>
        </p:nvGrpSpPr>
        <p:grpSpPr bwMode="auto">
          <a:xfrm>
            <a:off x="2178051" y="4075114"/>
            <a:ext cx="4075113" cy="1773237"/>
            <a:chOff x="192" y="1536"/>
            <a:chExt cx="5472" cy="2160"/>
          </a:xfrm>
        </p:grpSpPr>
        <p:pic>
          <p:nvPicPr>
            <p:cNvPr id="62477" name="Picture 11">
              <a:extLst>
                <a:ext uri="{FF2B5EF4-FFF2-40B4-BE49-F238E27FC236}">
                  <a16:creationId xmlns:a16="http://schemas.microsoft.com/office/drawing/2014/main" id="{F4D31E3C-CB56-4525-A16C-DE689D26C2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536"/>
              <a:ext cx="1743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8" name="Picture 12">
              <a:extLst>
                <a:ext uri="{FF2B5EF4-FFF2-40B4-BE49-F238E27FC236}">
                  <a16:creationId xmlns:a16="http://schemas.microsoft.com/office/drawing/2014/main" id="{FFC1E8B4-247B-43AE-98DA-1CA843E50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714"/>
              <a:ext cx="1824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9" name="Picture 13">
              <a:extLst>
                <a:ext uri="{FF2B5EF4-FFF2-40B4-BE49-F238E27FC236}">
                  <a16:creationId xmlns:a16="http://schemas.microsoft.com/office/drawing/2014/main" id="{F680602F-7081-4847-BEAC-43C044131F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711"/>
              <a:ext cx="1824" cy="1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471" name="Text Box 14">
            <a:extLst>
              <a:ext uri="{FF2B5EF4-FFF2-40B4-BE49-F238E27FC236}">
                <a16:creationId xmlns:a16="http://schemas.microsoft.com/office/drawing/2014/main" id="{53A3C688-2D60-4140-B39E-5AB0E76D5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5910263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ea typeface="MS PGothic" panose="020B0600070205080204" pitchFamily="34" charset="-128"/>
              </a:rPr>
              <a:t>Sweep</a:t>
            </a:r>
          </a:p>
        </p:txBody>
      </p:sp>
      <p:pic>
        <p:nvPicPr>
          <p:cNvPr id="62472" name="Picture 16">
            <a:extLst>
              <a:ext uri="{FF2B5EF4-FFF2-40B4-BE49-F238E27FC236}">
                <a16:creationId xmlns:a16="http://schemas.microsoft.com/office/drawing/2014/main" id="{5AE6A6EA-7B53-4618-B085-CD4936D60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4" y="1557339"/>
            <a:ext cx="28844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Text Box 19">
            <a:extLst>
              <a:ext uri="{FF2B5EF4-FFF2-40B4-BE49-F238E27FC236}">
                <a16:creationId xmlns:a16="http://schemas.microsoft.com/office/drawing/2014/main" id="{E86C1982-1BAC-427D-9B0A-493BA66A9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0" y="3255963"/>
            <a:ext cx="111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ea typeface="MS PGothic" panose="020B0600070205080204" pitchFamily="34" charset="-128"/>
              </a:rPr>
              <a:t>Sub-map</a:t>
            </a:r>
          </a:p>
        </p:txBody>
      </p:sp>
      <p:pic>
        <p:nvPicPr>
          <p:cNvPr id="62474" name="Picture 21">
            <a:extLst>
              <a:ext uri="{FF2B5EF4-FFF2-40B4-BE49-F238E27FC236}">
                <a16:creationId xmlns:a16="http://schemas.microsoft.com/office/drawing/2014/main" id="{841D6784-AF39-4E77-A2FC-F77E79E52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773489"/>
            <a:ext cx="210185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5" name="Text Box 22">
            <a:extLst>
              <a:ext uri="{FF2B5EF4-FFF2-40B4-BE49-F238E27FC236}">
                <a16:creationId xmlns:a16="http://schemas.microsoft.com/office/drawing/2014/main" id="{8A3795D2-4357-4844-B7B6-E4F9CDC52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138" y="6022976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ea typeface="MS PGothic" panose="020B0600070205080204" pitchFamily="34" charset="-128"/>
              </a:rPr>
              <a:t>Tetmesh</a:t>
            </a:r>
          </a:p>
        </p:txBody>
      </p:sp>
      <p:sp>
        <p:nvSpPr>
          <p:cNvPr id="62476" name="Text Box 23">
            <a:extLst>
              <a:ext uri="{FF2B5EF4-FFF2-40B4-BE49-F238E27FC236}">
                <a16:creationId xmlns:a16="http://schemas.microsoft.com/office/drawing/2014/main" id="{2E3D3FAC-3BD3-470C-B976-6498ED806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825" y="1346200"/>
            <a:ext cx="260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D44C4C"/>
                </a:solidFill>
                <a:ea typeface="MS PGothic" panose="020B0600070205080204" pitchFamily="34" charset="-128"/>
              </a:rPr>
              <a:t>Volume Meshing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>
            <a:extLst>
              <a:ext uri="{FF2B5EF4-FFF2-40B4-BE49-F238E27FC236}">
                <a16:creationId xmlns:a16="http://schemas.microsoft.com/office/drawing/2014/main" id="{66D72B27-ADD5-485C-836F-6F546646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1330325"/>
            <a:ext cx="220345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5">
            <a:extLst>
              <a:ext uri="{FF2B5EF4-FFF2-40B4-BE49-F238E27FC236}">
                <a16:creationId xmlns:a16="http://schemas.microsoft.com/office/drawing/2014/main" id="{6B2CB5E2-79F5-4029-9CA3-BB0B60905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4681539"/>
            <a:ext cx="3154362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2">
            <a:extLst>
              <a:ext uri="{FF2B5EF4-FFF2-40B4-BE49-F238E27FC236}">
                <a16:creationId xmlns:a16="http://schemas.microsoft.com/office/drawing/2014/main" id="{22415141-2418-470E-A0F8-950CF25C9EE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92263" y="512871"/>
            <a:ext cx="6791325" cy="849313"/>
          </a:xfrm>
        </p:spPr>
        <p:txBody>
          <a:bodyPr/>
          <a:lstStyle/>
          <a:p>
            <a:r>
              <a:rPr lang="en-US" altLang="en-US" dirty="0">
                <a:ea typeface="MS PGothic" panose="020B0600070205080204" pitchFamily="34" charset="-128"/>
              </a:rPr>
              <a:t>Online Help</a:t>
            </a:r>
          </a:p>
        </p:txBody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id="{46337CB0-7A0D-476A-AB24-BEA7A95DD55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1524000" y="1414463"/>
            <a:ext cx="3657600" cy="2667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600">
              <a:ea typeface="MS PGothic" panose="020B0600070205080204" pitchFamily="34" charset="-128"/>
            </a:endParaRPr>
          </a:p>
          <a:p>
            <a:endParaRPr lang="en-US" altLang="en-US" sz="1600">
              <a:ea typeface="MS PGothic" panose="020B0600070205080204" pitchFamily="34" charset="-128"/>
            </a:endParaRPr>
          </a:p>
        </p:txBody>
      </p:sp>
      <p:sp>
        <p:nvSpPr>
          <p:cNvPr id="63494" name="Rectangle 3">
            <a:extLst>
              <a:ext uri="{FF2B5EF4-FFF2-40B4-BE49-F238E27FC236}">
                <a16:creationId xmlns:a16="http://schemas.microsoft.com/office/drawing/2014/main" id="{335CE857-A1F4-498B-8C51-97E0CC366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764" y="3554414"/>
            <a:ext cx="2644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ea typeface="MS PGothic" panose="020B0600070205080204" pitchFamily="34" charset="-128"/>
              </a:rPr>
              <a:t>CUBIT™ online help from </a:t>
            </a:r>
          </a:p>
          <a:p>
            <a:pPr algn="ctr" eaLnBrk="1" hangingPunct="1"/>
            <a:r>
              <a:rPr lang="en-US" altLang="en-US" sz="1400">
                <a:solidFill>
                  <a:srgbClr val="700098"/>
                </a:solidFill>
                <a:ea typeface="MS PGothic" panose="020B0600070205080204" pitchFamily="34" charset="-128"/>
              </a:rPr>
              <a:t>www.Coreform.com</a:t>
            </a:r>
          </a:p>
        </p:txBody>
      </p:sp>
      <p:sp>
        <p:nvSpPr>
          <p:cNvPr id="63495" name="Rectangle 4">
            <a:extLst>
              <a:ext uri="{FF2B5EF4-FFF2-40B4-BE49-F238E27FC236}">
                <a16:creationId xmlns:a16="http://schemas.microsoft.com/office/drawing/2014/main" id="{906CEFED-02C8-4C6C-9A0F-2710300A5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925" y="3573464"/>
            <a:ext cx="2990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ea typeface="MS PGothic" panose="020B0600070205080204" pitchFamily="34" charset="-128"/>
              </a:rPr>
              <a:t>Tip of the Day: Lots of valuable nuggets at CUBIT™ startup</a:t>
            </a:r>
          </a:p>
        </p:txBody>
      </p:sp>
      <p:sp>
        <p:nvSpPr>
          <p:cNvPr id="63496" name="Rectangle 5">
            <a:extLst>
              <a:ext uri="{FF2B5EF4-FFF2-40B4-BE49-F238E27FC236}">
                <a16:creationId xmlns:a16="http://schemas.microsoft.com/office/drawing/2014/main" id="{13295AF2-CCDA-4772-923F-D36A965F5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100" y="4651375"/>
            <a:ext cx="23510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ea typeface="MS PGothic" panose="020B0600070205080204" pitchFamily="34" charset="-128"/>
              </a:rPr>
              <a:t>User Documentation from the Help Menu (same as online help)</a:t>
            </a:r>
          </a:p>
        </p:txBody>
      </p:sp>
      <p:sp>
        <p:nvSpPr>
          <p:cNvPr id="63497" name="Right Arrow 6">
            <a:extLst>
              <a:ext uri="{FF2B5EF4-FFF2-40B4-BE49-F238E27FC236}">
                <a16:creationId xmlns:a16="http://schemas.microsoft.com/office/drawing/2014/main" id="{434124DD-E697-4DCE-87CE-1BB42BF3923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187826" y="4887913"/>
            <a:ext cx="658813" cy="277812"/>
          </a:xfrm>
          <a:prstGeom prst="rightArrow">
            <a:avLst>
              <a:gd name="adj1" fmla="val 50000"/>
              <a:gd name="adj2" fmla="val 8419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63498" name="Right Arrow 13">
            <a:extLst>
              <a:ext uri="{FF2B5EF4-FFF2-40B4-BE49-F238E27FC236}">
                <a16:creationId xmlns:a16="http://schemas.microsoft.com/office/drawing/2014/main" id="{B5EA78BE-CB7C-4E1C-9667-3F090D26D9AE}"/>
              </a:ext>
            </a:extLst>
          </p:cNvPr>
          <p:cNvSpPr>
            <a:spLocks noChangeArrowheads="1"/>
          </p:cNvSpPr>
          <p:nvPr/>
        </p:nvSpPr>
        <p:spPr bwMode="auto">
          <a:xfrm rot="-5034693">
            <a:off x="8066089" y="5133976"/>
            <a:ext cx="477837" cy="277813"/>
          </a:xfrm>
          <a:prstGeom prst="rightArrow">
            <a:avLst>
              <a:gd name="adj1" fmla="val 50000"/>
              <a:gd name="adj2" fmla="val 84343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63499" name="Rectangle 14">
            <a:extLst>
              <a:ext uri="{FF2B5EF4-FFF2-40B4-BE49-F238E27FC236}">
                <a16:creationId xmlns:a16="http://schemas.microsoft.com/office/drawing/2014/main" id="{E2AF71C4-339D-40F7-A167-0AE16EB6C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75" y="5457826"/>
            <a:ext cx="2319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ea typeface="MS PGothic" panose="020B0600070205080204" pitchFamily="34" charset="-128"/>
              </a:rPr>
              <a:t>Command Panels: Help on specific command</a:t>
            </a:r>
          </a:p>
        </p:txBody>
      </p:sp>
      <p:sp>
        <p:nvSpPr>
          <p:cNvPr id="63500" name="Rectangle 15">
            <a:extLst>
              <a:ext uri="{FF2B5EF4-FFF2-40B4-BE49-F238E27FC236}">
                <a16:creationId xmlns:a16="http://schemas.microsoft.com/office/drawing/2014/main" id="{4BEA36ED-8F92-439B-B2DA-4F44E4FB5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7614" y="6026150"/>
            <a:ext cx="313213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ea typeface="MS PGothic" panose="020B0600070205080204" pitchFamily="34" charset="-128"/>
              </a:rPr>
              <a:t>support@coreform.com</a:t>
            </a:r>
          </a:p>
        </p:txBody>
      </p:sp>
      <p:pic>
        <p:nvPicPr>
          <p:cNvPr id="63501" name="Picture 11">
            <a:extLst>
              <a:ext uri="{FF2B5EF4-FFF2-40B4-BE49-F238E27FC236}">
                <a16:creationId xmlns:a16="http://schemas.microsoft.com/office/drawing/2014/main" id="{6AC3AA84-85C3-49C5-BC53-33AC9EA6D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7531"/>
          <a:stretch/>
        </p:blipFill>
        <p:spPr bwMode="auto">
          <a:xfrm>
            <a:off x="4490196" y="1468437"/>
            <a:ext cx="3598118" cy="210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2" name="Picture 4">
            <a:extLst>
              <a:ext uri="{FF2B5EF4-FFF2-40B4-BE49-F238E27FC236}">
                <a16:creationId xmlns:a16="http://schemas.microsoft.com/office/drawing/2014/main" id="{058EAA7A-565A-46FE-8D7B-1F020509F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300163"/>
            <a:ext cx="25987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0581926-C98D-4AE6-AA35-737FA4D8D2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84213"/>
            <a:ext cx="8429625" cy="685800"/>
          </a:xfrm>
        </p:spPr>
        <p:txBody>
          <a:bodyPr/>
          <a:lstStyle/>
          <a:p>
            <a:r>
              <a:rPr lang="en-US" altLang="en-US" dirty="0">
                <a:ea typeface="MS PGothic" panose="020B0600070205080204" pitchFamily="34" charset="-128"/>
              </a:rPr>
              <a:t>Contact Information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61E32B7-D4D7-40CF-87F2-4C1F1DCD303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1595438" y="1712913"/>
            <a:ext cx="5273675" cy="46275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>Bugs, enhancement requests: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>
                <a:solidFill>
                  <a:srgbClr val="00CC00"/>
                </a:solidFill>
                <a:latin typeface="Courier New" panose="02070309020205020404" pitchFamily="49" charset="0"/>
              </a:rPr>
              <a:t>support@coreform.com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Meshing Questions, CUBIT</a:t>
            </a:r>
            <a:r>
              <a:rPr lang="en-US" altLang="en-US" dirty="0"/>
              <a:t>™</a:t>
            </a:r>
            <a:r>
              <a:rPr lang="en-US" altLang="en-US" sz="2000" dirty="0"/>
              <a:t> community: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>
                <a:solidFill>
                  <a:srgbClr val="00CC00"/>
                </a:solidFill>
                <a:latin typeface="Courier New" panose="02070309020205020404" pitchFamily="49" charset="0"/>
              </a:rPr>
              <a:t>Forum.Coreform.com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Website: 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>
                <a:solidFill>
                  <a:srgbClr val="00CC00"/>
                </a:solidFill>
                <a:latin typeface="Courier New" panose="02070309020205020404" pitchFamily="49" charset="0"/>
              </a:rPr>
              <a:t>www.Coreform.com</a:t>
            </a:r>
            <a:endParaRPr lang="en-US" altLang="en-US" b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02B89019-6DE7-4157-A99E-5089C4B93B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39876" y="712788"/>
            <a:ext cx="8429625" cy="685800"/>
          </a:xfrm>
        </p:spPr>
        <p:txBody>
          <a:bodyPr/>
          <a:lstStyle/>
          <a:p>
            <a:r>
              <a:rPr lang="en-US" altLang="en-US" dirty="0">
                <a:ea typeface="MS PGothic" panose="020B0600070205080204" pitchFamily="34" charset="-128"/>
              </a:rPr>
              <a:t>Platforms</a:t>
            </a:r>
          </a:p>
        </p:txBody>
      </p:sp>
      <p:pic>
        <p:nvPicPr>
          <p:cNvPr id="53251" name="Picture 4">
            <a:extLst>
              <a:ext uri="{FF2B5EF4-FFF2-40B4-BE49-F238E27FC236}">
                <a16:creationId xmlns:a16="http://schemas.microsoft.com/office/drawing/2014/main" id="{27992998-FC33-4443-BD3F-9BFA66DB4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3051176"/>
            <a:ext cx="11747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9">
            <a:extLst>
              <a:ext uri="{FF2B5EF4-FFF2-40B4-BE49-F238E27FC236}">
                <a16:creationId xmlns:a16="http://schemas.microsoft.com/office/drawing/2014/main" id="{924FCE64-0D73-4A88-A166-506E0C860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4667250"/>
            <a:ext cx="11747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11">
            <a:extLst>
              <a:ext uri="{FF2B5EF4-FFF2-40B4-BE49-F238E27FC236}">
                <a16:creationId xmlns:a16="http://schemas.microsoft.com/office/drawing/2014/main" id="{FF69D2CC-2B24-4F49-B1E8-CAA5E8705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4" y="2222501"/>
            <a:ext cx="2624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D44C4C"/>
                </a:solidFill>
                <a:ea typeface="MS PGothic" panose="020B0600070205080204" pitchFamily="34" charset="-128"/>
              </a:rPr>
              <a:t>Windows (64 bit)</a:t>
            </a:r>
          </a:p>
        </p:txBody>
      </p:sp>
      <p:sp>
        <p:nvSpPr>
          <p:cNvPr id="53254" name="Text Box 12">
            <a:extLst>
              <a:ext uri="{FF2B5EF4-FFF2-40B4-BE49-F238E27FC236}">
                <a16:creationId xmlns:a16="http://schemas.microsoft.com/office/drawing/2014/main" id="{6DEA0981-B7EE-47F7-8FDA-8BDAA0290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3644901"/>
            <a:ext cx="2097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D44C4C"/>
                </a:solidFill>
                <a:ea typeface="MS PGothic" panose="020B0600070205080204" pitchFamily="34" charset="-128"/>
              </a:rPr>
              <a:t>Linux (64 bit)</a:t>
            </a:r>
          </a:p>
        </p:txBody>
      </p:sp>
      <p:sp>
        <p:nvSpPr>
          <p:cNvPr id="53255" name="Text Box 13">
            <a:extLst>
              <a:ext uri="{FF2B5EF4-FFF2-40B4-BE49-F238E27FC236}">
                <a16:creationId xmlns:a16="http://schemas.microsoft.com/office/drawing/2014/main" id="{F3797AF7-13C6-4A16-9DE0-BFF2648F0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5068888"/>
            <a:ext cx="269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D44C4C"/>
                </a:solidFill>
                <a:ea typeface="MS PGothic" panose="020B0600070205080204" pitchFamily="34" charset="-128"/>
              </a:rPr>
              <a:t>Mac OS/X (64 bit)</a:t>
            </a:r>
          </a:p>
        </p:txBody>
      </p:sp>
      <p:pic>
        <p:nvPicPr>
          <p:cNvPr id="53256" name="Picture 2">
            <a:extLst>
              <a:ext uri="{FF2B5EF4-FFF2-40B4-BE49-F238E27FC236}">
                <a16:creationId xmlns:a16="http://schemas.microsoft.com/office/drawing/2014/main" id="{EAFDBEA3-0990-46F1-9CAB-1DB7F629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1843088"/>
            <a:ext cx="21082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9D12B03-5E64-420E-9C8A-4B5A1EF44E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82739" y="662780"/>
            <a:ext cx="8429625" cy="685800"/>
          </a:xfrm>
        </p:spPr>
        <p:txBody>
          <a:bodyPr/>
          <a:lstStyle/>
          <a:p>
            <a:r>
              <a:rPr lang="en-US" altLang="en-US" dirty="0">
                <a:ea typeface="MS PGothic" panose="020B0600070205080204" pitchFamily="34" charset="-128"/>
              </a:rPr>
              <a:t>User Interfaces</a:t>
            </a:r>
          </a:p>
        </p:txBody>
      </p:sp>
      <p:pic>
        <p:nvPicPr>
          <p:cNvPr id="54275" name="Picture 4">
            <a:extLst>
              <a:ext uri="{FF2B5EF4-FFF2-40B4-BE49-F238E27FC236}">
                <a16:creationId xmlns:a16="http://schemas.microsoft.com/office/drawing/2014/main" id="{AC115316-3983-4DF3-BBCE-FC7582C5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9" y="3536951"/>
            <a:ext cx="3328987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">
            <a:extLst>
              <a:ext uri="{FF2B5EF4-FFF2-40B4-BE49-F238E27FC236}">
                <a16:creationId xmlns:a16="http://schemas.microsoft.com/office/drawing/2014/main" id="{3F4C44B5-AFBA-4A51-AA68-CCFA06730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9" y="1822450"/>
            <a:ext cx="2382837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9">
            <a:extLst>
              <a:ext uri="{FF2B5EF4-FFF2-40B4-BE49-F238E27FC236}">
                <a16:creationId xmlns:a16="http://schemas.microsoft.com/office/drawing/2014/main" id="{6A1D7F3D-E221-4B64-8A44-AE88C7F53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4" y="1274763"/>
            <a:ext cx="238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D44C4C"/>
                </a:solidFill>
                <a:ea typeface="MS PGothic" panose="020B0600070205080204" pitchFamily="34" charset="-128"/>
              </a:rPr>
              <a:t>Command Line</a:t>
            </a:r>
          </a:p>
        </p:txBody>
      </p:sp>
      <p:sp>
        <p:nvSpPr>
          <p:cNvPr id="54278" name="Text Box 10">
            <a:extLst>
              <a:ext uri="{FF2B5EF4-FFF2-40B4-BE49-F238E27FC236}">
                <a16:creationId xmlns:a16="http://schemas.microsoft.com/office/drawing/2014/main" id="{4C701CF3-BDEF-4B86-9472-11100DAD5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963" y="1289050"/>
            <a:ext cx="370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D44C4C"/>
                </a:solidFill>
                <a:ea typeface="MS PGothic" panose="020B0600070205080204" pitchFamily="34" charset="-128"/>
              </a:rPr>
              <a:t>Graphical User Interface</a:t>
            </a:r>
          </a:p>
        </p:txBody>
      </p:sp>
      <p:sp>
        <p:nvSpPr>
          <p:cNvPr id="54279" name="Text Box 11">
            <a:extLst>
              <a:ext uri="{FF2B5EF4-FFF2-40B4-BE49-F238E27FC236}">
                <a16:creationId xmlns:a16="http://schemas.microsoft.com/office/drawing/2014/main" id="{46485F95-9D80-49DA-9CC9-9EDD771D5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5468939"/>
            <a:ext cx="214153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 b="1">
                <a:ea typeface="MS PGothic" panose="020B0600070205080204" pitchFamily="34" charset="-128"/>
              </a:rPr>
              <a:t>Better Performance</a:t>
            </a:r>
          </a:p>
          <a:p>
            <a:pPr eaLnBrk="1" hangingPunct="1">
              <a:buFontTx/>
              <a:buChar char="•"/>
            </a:pPr>
            <a:r>
              <a:rPr lang="en-US" altLang="en-US" sz="1600" b="1">
                <a:ea typeface="MS PGothic" panose="020B0600070205080204" pitchFamily="34" charset="-128"/>
              </a:rPr>
              <a:t>Power Users</a:t>
            </a:r>
          </a:p>
          <a:p>
            <a:pPr eaLnBrk="1" hangingPunct="1">
              <a:buFontTx/>
              <a:buChar char="•"/>
            </a:pPr>
            <a:r>
              <a:rPr lang="en-US" altLang="en-US" sz="1600" b="1">
                <a:ea typeface="MS PGothic" panose="020B0600070205080204" pitchFamily="34" charset="-128"/>
              </a:rPr>
              <a:t>Harder to learn/use</a:t>
            </a:r>
          </a:p>
          <a:p>
            <a:pPr eaLnBrk="1" hangingPunct="1"/>
            <a:endParaRPr lang="en-US" altLang="en-US" sz="1600" b="1">
              <a:ea typeface="MS PGothic" panose="020B0600070205080204" pitchFamily="34" charset="-128"/>
            </a:endParaRPr>
          </a:p>
        </p:txBody>
      </p:sp>
      <p:sp>
        <p:nvSpPr>
          <p:cNvPr id="54280" name="Text Box 12">
            <a:extLst>
              <a:ext uri="{FF2B5EF4-FFF2-40B4-BE49-F238E27FC236}">
                <a16:creationId xmlns:a16="http://schemas.microsoft.com/office/drawing/2014/main" id="{852762AB-5A5E-4E6D-A9A8-79C5D4F8B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863" y="5467351"/>
            <a:ext cx="22209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 b="1">
                <a:ea typeface="MS PGothic" panose="020B0600070205080204" pitchFamily="34" charset="-128"/>
              </a:rPr>
              <a:t>Interactive, Intuitive</a:t>
            </a:r>
          </a:p>
          <a:p>
            <a:pPr eaLnBrk="1" hangingPunct="1">
              <a:buFontTx/>
              <a:buChar char="•"/>
            </a:pPr>
            <a:r>
              <a:rPr lang="en-US" altLang="en-US" sz="1600" b="1">
                <a:ea typeface="MS PGothic" panose="020B0600070205080204" pitchFamily="34" charset="-128"/>
              </a:rPr>
              <a:t>More tools available</a:t>
            </a:r>
          </a:p>
          <a:p>
            <a:pPr eaLnBrk="1" hangingPunct="1">
              <a:buFontTx/>
              <a:buChar char="•"/>
            </a:pPr>
            <a:r>
              <a:rPr lang="en-US" altLang="en-US" sz="1600" b="1">
                <a:ea typeface="MS PGothic" panose="020B0600070205080204" pitchFamily="34" charset="-128"/>
              </a:rPr>
              <a:t>Easy to learn/use</a:t>
            </a:r>
          </a:p>
          <a:p>
            <a:pPr eaLnBrk="1" hangingPunct="1"/>
            <a:endParaRPr lang="en-US" altLang="en-US" sz="1600" b="1">
              <a:ea typeface="MS PGothic" panose="020B0600070205080204" pitchFamily="34" charset="-128"/>
            </a:endParaRPr>
          </a:p>
        </p:txBody>
      </p:sp>
      <p:pic>
        <p:nvPicPr>
          <p:cNvPr id="54281" name="Picture 2">
            <a:extLst>
              <a:ext uri="{FF2B5EF4-FFF2-40B4-BE49-F238E27FC236}">
                <a16:creationId xmlns:a16="http://schemas.microsoft.com/office/drawing/2014/main" id="{996CE529-C32B-47B9-8149-672F5F75F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/>
          <a:stretch/>
        </p:blipFill>
        <p:spPr bwMode="auto">
          <a:xfrm>
            <a:off x="6110288" y="1974850"/>
            <a:ext cx="44831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22">
            <a:extLst>
              <a:ext uri="{FF2B5EF4-FFF2-40B4-BE49-F238E27FC236}">
                <a16:creationId xmlns:a16="http://schemas.microsoft.com/office/drawing/2014/main" id="{28399892-524A-4408-BBD8-CC6F58B49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789363"/>
            <a:ext cx="180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D44C4C"/>
                </a:solidFill>
                <a:ea typeface="MS PGothic" panose="020B0600070205080204" pitchFamily="34" charset="-128"/>
              </a:rPr>
              <a:t>CAD Model</a:t>
            </a:r>
          </a:p>
        </p:txBody>
      </p:sp>
      <p:sp>
        <p:nvSpPr>
          <p:cNvPr id="55300" name="Text Box 23">
            <a:extLst>
              <a:ext uri="{FF2B5EF4-FFF2-40B4-BE49-F238E27FC236}">
                <a16:creationId xmlns:a16="http://schemas.microsoft.com/office/drawing/2014/main" id="{D66DE461-6CD0-40F9-9AC1-B4C5721D4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4" y="3795714"/>
            <a:ext cx="1298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D44C4C"/>
                </a:solidFill>
                <a:ea typeface="MS PGothic" panose="020B0600070205080204" pitchFamily="34" charset="-128"/>
              </a:rPr>
              <a:t>CUBIT™</a:t>
            </a:r>
          </a:p>
        </p:txBody>
      </p:sp>
      <p:sp>
        <p:nvSpPr>
          <p:cNvPr id="55301" name="Text Box 24">
            <a:extLst>
              <a:ext uri="{FF2B5EF4-FFF2-40B4-BE49-F238E27FC236}">
                <a16:creationId xmlns:a16="http://schemas.microsoft.com/office/drawing/2014/main" id="{BFA811BE-6E14-4744-8C33-864FB4ED5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976" y="3827463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D44C4C"/>
                </a:solidFill>
                <a:ea typeface="MS PGothic" panose="020B0600070205080204" pitchFamily="34" charset="-128"/>
              </a:rPr>
              <a:t>Mesh</a:t>
            </a:r>
          </a:p>
        </p:txBody>
      </p:sp>
      <p:grpSp>
        <p:nvGrpSpPr>
          <p:cNvPr id="55302" name="Group 12">
            <a:extLst>
              <a:ext uri="{FF2B5EF4-FFF2-40B4-BE49-F238E27FC236}">
                <a16:creationId xmlns:a16="http://schemas.microsoft.com/office/drawing/2014/main" id="{437F4646-7A13-4EDE-873D-7AD02A06ABAF}"/>
              </a:ext>
            </a:extLst>
          </p:cNvPr>
          <p:cNvGrpSpPr>
            <a:grpSpLocks/>
          </p:cNvGrpSpPr>
          <p:nvPr/>
        </p:nvGrpSpPr>
        <p:grpSpPr bwMode="auto">
          <a:xfrm>
            <a:off x="1846263" y="1276350"/>
            <a:ext cx="8572500" cy="2630488"/>
            <a:chOff x="322893" y="1128776"/>
            <a:chExt cx="8638545" cy="2767318"/>
          </a:xfrm>
        </p:grpSpPr>
        <p:sp>
          <p:nvSpPr>
            <p:cNvPr id="14" name="AutoShape 9">
              <a:extLst>
                <a:ext uri="{FF2B5EF4-FFF2-40B4-BE49-F238E27FC236}">
                  <a16:creationId xmlns:a16="http://schemas.microsoft.com/office/drawing/2014/main" id="{9D4F5F27-80B1-4157-8995-124D5A9C6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611" y="2050658"/>
              <a:ext cx="647891" cy="323995"/>
            </a:xfrm>
            <a:prstGeom prst="rightArrow">
              <a:avLst>
                <a:gd name="adj1" fmla="val 50000"/>
                <a:gd name="adj2" fmla="val 50123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AutoShape 10">
              <a:extLst>
                <a:ext uri="{FF2B5EF4-FFF2-40B4-BE49-F238E27FC236}">
                  <a16:creationId xmlns:a16="http://schemas.microsoft.com/office/drawing/2014/main" id="{779EE50E-3FDB-482D-AC2C-D6D36E670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449" y="2070699"/>
              <a:ext cx="649491" cy="323995"/>
            </a:xfrm>
            <a:prstGeom prst="rightArrow">
              <a:avLst>
                <a:gd name="adj1" fmla="val 50000"/>
                <a:gd name="adj2" fmla="val 50123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pic>
          <p:nvPicPr>
            <p:cNvPr id="55305" name="Picture 15">
              <a:extLst>
                <a:ext uri="{FF2B5EF4-FFF2-40B4-BE49-F238E27FC236}">
                  <a16:creationId xmlns:a16="http://schemas.microsoft.com/office/drawing/2014/main" id="{5A23CF2E-177E-46B6-9CEE-871E42D6C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93" y="1204150"/>
              <a:ext cx="1607434" cy="256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6" name="Picture 16">
              <a:extLst>
                <a:ext uri="{FF2B5EF4-FFF2-40B4-BE49-F238E27FC236}">
                  <a16:creationId xmlns:a16="http://schemas.microsoft.com/office/drawing/2014/main" id="{F7CC8775-50FB-4438-A0CC-92927DC4F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258" y="1128776"/>
              <a:ext cx="1730180" cy="2767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7" name="Picture 17">
              <a:extLst>
                <a:ext uri="{FF2B5EF4-FFF2-40B4-BE49-F238E27FC236}">
                  <a16:creationId xmlns:a16="http://schemas.microsoft.com/office/drawing/2014/main" id="{7D701949-ECA7-4E4B-8375-4E39276735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10"/>
            <a:stretch/>
          </p:blipFill>
          <p:spPr bwMode="auto">
            <a:xfrm>
              <a:off x="2707839" y="1376219"/>
              <a:ext cx="3761039" cy="2235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11">
            <a:extLst>
              <a:ext uri="{FF2B5EF4-FFF2-40B4-BE49-F238E27FC236}">
                <a16:creationId xmlns:a16="http://schemas.microsoft.com/office/drawing/2014/main" id="{812B434A-BFD8-4276-A408-4205CF62B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1" y="4356100"/>
            <a:ext cx="24669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Meshing Tools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Geometry Creation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Geometry Preparation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Mesh Optimization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Boundary Conditions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Scripting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Automation</a:t>
            </a:r>
          </a:p>
        </p:txBody>
      </p:sp>
      <p:sp>
        <p:nvSpPr>
          <p:cNvPr id="56324" name="Text Box 17">
            <a:extLst>
              <a:ext uri="{FF2B5EF4-FFF2-40B4-BE49-F238E27FC236}">
                <a16:creationId xmlns:a16="http://schemas.microsoft.com/office/drawing/2014/main" id="{606DC385-5246-466B-8AE4-401572C63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789363"/>
            <a:ext cx="180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D44C4C"/>
                </a:solidFill>
                <a:ea typeface="MS PGothic" panose="020B0600070205080204" pitchFamily="34" charset="-128"/>
              </a:rPr>
              <a:t>CAD Model</a:t>
            </a:r>
          </a:p>
        </p:txBody>
      </p:sp>
      <p:sp>
        <p:nvSpPr>
          <p:cNvPr id="56325" name="Text Box 18">
            <a:extLst>
              <a:ext uri="{FF2B5EF4-FFF2-40B4-BE49-F238E27FC236}">
                <a16:creationId xmlns:a16="http://schemas.microsoft.com/office/drawing/2014/main" id="{2499B626-73F7-4D7E-BCCA-4D0D03AE2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4" y="3795714"/>
            <a:ext cx="1298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D44C4C"/>
                </a:solidFill>
                <a:ea typeface="MS PGothic" panose="020B0600070205080204" pitchFamily="34" charset="-128"/>
              </a:rPr>
              <a:t>CUBIT™</a:t>
            </a:r>
          </a:p>
        </p:txBody>
      </p:sp>
      <p:sp>
        <p:nvSpPr>
          <p:cNvPr id="56326" name="Text Box 19">
            <a:extLst>
              <a:ext uri="{FF2B5EF4-FFF2-40B4-BE49-F238E27FC236}">
                <a16:creationId xmlns:a16="http://schemas.microsoft.com/office/drawing/2014/main" id="{507E2B4B-D539-464C-9BD1-FF670EFD5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976" y="3827463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D44C4C"/>
                </a:solidFill>
                <a:ea typeface="MS PGothic" panose="020B0600070205080204" pitchFamily="34" charset="-128"/>
              </a:rPr>
              <a:t>Mesh</a:t>
            </a:r>
          </a:p>
        </p:txBody>
      </p:sp>
      <p:grpSp>
        <p:nvGrpSpPr>
          <p:cNvPr id="56327" name="Group 17">
            <a:extLst>
              <a:ext uri="{FF2B5EF4-FFF2-40B4-BE49-F238E27FC236}">
                <a16:creationId xmlns:a16="http://schemas.microsoft.com/office/drawing/2014/main" id="{CD636E62-BC38-4C84-8D32-C79A41A9A96F}"/>
              </a:ext>
            </a:extLst>
          </p:cNvPr>
          <p:cNvGrpSpPr>
            <a:grpSpLocks/>
          </p:cNvGrpSpPr>
          <p:nvPr/>
        </p:nvGrpSpPr>
        <p:grpSpPr bwMode="auto">
          <a:xfrm>
            <a:off x="1846263" y="1276350"/>
            <a:ext cx="8572500" cy="2630488"/>
            <a:chOff x="322893" y="1128776"/>
            <a:chExt cx="8638545" cy="2767318"/>
          </a:xfrm>
        </p:grpSpPr>
        <p:sp>
          <p:nvSpPr>
            <p:cNvPr id="19" name="AutoShape 9">
              <a:extLst>
                <a:ext uri="{FF2B5EF4-FFF2-40B4-BE49-F238E27FC236}">
                  <a16:creationId xmlns:a16="http://schemas.microsoft.com/office/drawing/2014/main" id="{170817D7-363B-4923-A3B8-F7730A0DA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611" y="2050658"/>
              <a:ext cx="647891" cy="323995"/>
            </a:xfrm>
            <a:prstGeom prst="rightArrow">
              <a:avLst>
                <a:gd name="adj1" fmla="val 50000"/>
                <a:gd name="adj2" fmla="val 50123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AutoShape 10">
              <a:extLst>
                <a:ext uri="{FF2B5EF4-FFF2-40B4-BE49-F238E27FC236}">
                  <a16:creationId xmlns:a16="http://schemas.microsoft.com/office/drawing/2014/main" id="{FC19D780-D677-4207-9A62-CEDAF720C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449" y="2070699"/>
              <a:ext cx="649491" cy="323995"/>
            </a:xfrm>
            <a:prstGeom prst="rightArrow">
              <a:avLst>
                <a:gd name="adj1" fmla="val 50000"/>
                <a:gd name="adj2" fmla="val 50123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pic>
          <p:nvPicPr>
            <p:cNvPr id="56330" name="Picture 20">
              <a:extLst>
                <a:ext uri="{FF2B5EF4-FFF2-40B4-BE49-F238E27FC236}">
                  <a16:creationId xmlns:a16="http://schemas.microsoft.com/office/drawing/2014/main" id="{F37B4BB2-34EC-421E-8CF0-FF214DD35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93" y="1204150"/>
              <a:ext cx="1607434" cy="256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1" name="Picture 21">
              <a:extLst>
                <a:ext uri="{FF2B5EF4-FFF2-40B4-BE49-F238E27FC236}">
                  <a16:creationId xmlns:a16="http://schemas.microsoft.com/office/drawing/2014/main" id="{727DAA38-7BDE-4033-93ED-CC9F3ABB66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258" y="1128776"/>
              <a:ext cx="1730180" cy="2767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2" name="Picture 22">
              <a:extLst>
                <a:ext uri="{FF2B5EF4-FFF2-40B4-BE49-F238E27FC236}">
                  <a16:creationId xmlns:a16="http://schemas.microsoft.com/office/drawing/2014/main" id="{4697C73A-FE85-4944-AA21-8846BF1AC0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3"/>
            <a:stretch/>
          </p:blipFill>
          <p:spPr bwMode="auto">
            <a:xfrm>
              <a:off x="2707839" y="1356588"/>
              <a:ext cx="3761039" cy="225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6">
            <a:extLst>
              <a:ext uri="{FF2B5EF4-FFF2-40B4-BE49-F238E27FC236}">
                <a16:creationId xmlns:a16="http://schemas.microsoft.com/office/drawing/2014/main" id="{E687B08F-E99B-44C4-8E54-01B96E92B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789363"/>
            <a:ext cx="180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D44C4C"/>
                </a:solidFill>
                <a:ea typeface="MS PGothic" panose="020B0600070205080204" pitchFamily="34" charset="-128"/>
              </a:rPr>
              <a:t>CAD Model</a:t>
            </a:r>
          </a:p>
        </p:txBody>
      </p:sp>
      <p:sp>
        <p:nvSpPr>
          <p:cNvPr id="57348" name="Text Box 7">
            <a:extLst>
              <a:ext uri="{FF2B5EF4-FFF2-40B4-BE49-F238E27FC236}">
                <a16:creationId xmlns:a16="http://schemas.microsoft.com/office/drawing/2014/main" id="{5F2FC337-7CAD-4CE6-A180-9224994BA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4" y="3795714"/>
            <a:ext cx="1298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D44C4C"/>
                </a:solidFill>
                <a:ea typeface="MS PGothic" panose="020B0600070205080204" pitchFamily="34" charset="-128"/>
              </a:rPr>
              <a:t>CUBIT™</a:t>
            </a:r>
          </a:p>
        </p:txBody>
      </p:sp>
      <p:sp>
        <p:nvSpPr>
          <p:cNvPr id="57349" name="Text Box 8">
            <a:extLst>
              <a:ext uri="{FF2B5EF4-FFF2-40B4-BE49-F238E27FC236}">
                <a16:creationId xmlns:a16="http://schemas.microsoft.com/office/drawing/2014/main" id="{9216C30F-DED7-4BE3-AAC7-762692617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976" y="3827463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D44C4C"/>
                </a:solidFill>
                <a:ea typeface="MS PGothic" panose="020B0600070205080204" pitchFamily="34" charset="-128"/>
              </a:rPr>
              <a:t>Mesh</a:t>
            </a:r>
          </a:p>
        </p:txBody>
      </p:sp>
      <p:sp>
        <p:nvSpPr>
          <p:cNvPr id="57350" name="Text Box 11">
            <a:extLst>
              <a:ext uri="{FF2B5EF4-FFF2-40B4-BE49-F238E27FC236}">
                <a16:creationId xmlns:a16="http://schemas.microsoft.com/office/drawing/2014/main" id="{7D0F9847-7EB9-4F1C-AB55-AD24AA540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1" y="4356100"/>
            <a:ext cx="24669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Meshing Tools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Geometry Creation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Geometry Preparation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Mesh Optimization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Boundary Conditions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Scripting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Automation</a:t>
            </a:r>
          </a:p>
        </p:txBody>
      </p:sp>
      <p:sp>
        <p:nvSpPr>
          <p:cNvPr id="57351" name="Text Box 13">
            <a:extLst>
              <a:ext uri="{FF2B5EF4-FFF2-40B4-BE49-F238E27FC236}">
                <a16:creationId xmlns:a16="http://schemas.microsoft.com/office/drawing/2014/main" id="{FBD70CA2-9C2F-4968-9914-85ACCA13D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4" y="4368800"/>
            <a:ext cx="1285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ACIS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STEP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IGES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Facets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STL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Exodus II</a:t>
            </a:r>
          </a:p>
          <a:p>
            <a:pPr eaLnBrk="1" hangingPunct="1">
              <a:buFontTx/>
              <a:buChar char="•"/>
            </a:pPr>
            <a:endParaRPr lang="en-US" altLang="en-US" sz="1600">
              <a:ea typeface="MS PGothic" panose="020B0600070205080204" pitchFamily="34" charset="-128"/>
            </a:endParaRPr>
          </a:p>
        </p:txBody>
      </p:sp>
      <p:grpSp>
        <p:nvGrpSpPr>
          <p:cNvPr id="57352" name="Group 12">
            <a:extLst>
              <a:ext uri="{FF2B5EF4-FFF2-40B4-BE49-F238E27FC236}">
                <a16:creationId xmlns:a16="http://schemas.microsoft.com/office/drawing/2014/main" id="{69AC56D3-3D89-4773-955D-95AD0D92D8F7}"/>
              </a:ext>
            </a:extLst>
          </p:cNvPr>
          <p:cNvGrpSpPr>
            <a:grpSpLocks/>
          </p:cNvGrpSpPr>
          <p:nvPr/>
        </p:nvGrpSpPr>
        <p:grpSpPr bwMode="auto">
          <a:xfrm>
            <a:off x="1846263" y="1276350"/>
            <a:ext cx="8572500" cy="2630488"/>
            <a:chOff x="322893" y="1128776"/>
            <a:chExt cx="8638545" cy="2767318"/>
          </a:xfrm>
        </p:grpSpPr>
        <p:sp>
          <p:nvSpPr>
            <p:cNvPr id="14" name="AutoShape 9">
              <a:extLst>
                <a:ext uri="{FF2B5EF4-FFF2-40B4-BE49-F238E27FC236}">
                  <a16:creationId xmlns:a16="http://schemas.microsoft.com/office/drawing/2014/main" id="{16E209B0-03D5-46E3-94CA-1B23DA4C3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611" y="2050658"/>
              <a:ext cx="647891" cy="323995"/>
            </a:xfrm>
            <a:prstGeom prst="rightArrow">
              <a:avLst>
                <a:gd name="adj1" fmla="val 50000"/>
                <a:gd name="adj2" fmla="val 50123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AutoShape 10">
              <a:extLst>
                <a:ext uri="{FF2B5EF4-FFF2-40B4-BE49-F238E27FC236}">
                  <a16:creationId xmlns:a16="http://schemas.microsoft.com/office/drawing/2014/main" id="{366E4A3C-3446-44E1-A8FA-89DE0BCFE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449" y="2070699"/>
              <a:ext cx="649491" cy="323995"/>
            </a:xfrm>
            <a:prstGeom prst="rightArrow">
              <a:avLst>
                <a:gd name="adj1" fmla="val 50000"/>
                <a:gd name="adj2" fmla="val 50123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pic>
          <p:nvPicPr>
            <p:cNvPr id="57355" name="Picture 15">
              <a:extLst>
                <a:ext uri="{FF2B5EF4-FFF2-40B4-BE49-F238E27FC236}">
                  <a16:creationId xmlns:a16="http://schemas.microsoft.com/office/drawing/2014/main" id="{CD54331C-AE60-4D2A-9787-2A3C719446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93" y="1204150"/>
              <a:ext cx="1607434" cy="256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6" name="Picture 16">
              <a:extLst>
                <a:ext uri="{FF2B5EF4-FFF2-40B4-BE49-F238E27FC236}">
                  <a16:creationId xmlns:a16="http://schemas.microsoft.com/office/drawing/2014/main" id="{6C184A22-84C5-49EB-BE69-73F71544FB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258" y="1128776"/>
              <a:ext cx="1730180" cy="2767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7" name="Picture 17">
              <a:extLst>
                <a:ext uri="{FF2B5EF4-FFF2-40B4-BE49-F238E27FC236}">
                  <a16:creationId xmlns:a16="http://schemas.microsoft.com/office/drawing/2014/main" id="{2779DC9B-D650-44B9-B928-7A8D114AB3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4"/>
            <a:stretch/>
          </p:blipFill>
          <p:spPr bwMode="auto">
            <a:xfrm>
              <a:off x="2707839" y="1356588"/>
              <a:ext cx="3761039" cy="2254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11">
            <a:extLst>
              <a:ext uri="{FF2B5EF4-FFF2-40B4-BE49-F238E27FC236}">
                <a16:creationId xmlns:a16="http://schemas.microsoft.com/office/drawing/2014/main" id="{32F67B07-F69F-4AB8-A86C-E54D8AA2C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1" y="4356100"/>
            <a:ext cx="24669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Meshing Tools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Geometry Creation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Geometry Preparation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Mesh Optimization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Boundary Conditions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Scripting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Automation</a:t>
            </a:r>
          </a:p>
        </p:txBody>
      </p:sp>
      <p:sp>
        <p:nvSpPr>
          <p:cNvPr id="58372" name="Text Box 13">
            <a:extLst>
              <a:ext uri="{FF2B5EF4-FFF2-40B4-BE49-F238E27FC236}">
                <a16:creationId xmlns:a16="http://schemas.microsoft.com/office/drawing/2014/main" id="{3AA5B8B6-9B42-4BEC-8A6E-76B90AC47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4" y="4368800"/>
            <a:ext cx="1285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ACIS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STEP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IGES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Facets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STL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Exodus II</a:t>
            </a:r>
          </a:p>
          <a:p>
            <a:pPr eaLnBrk="1" hangingPunct="1">
              <a:buFontTx/>
              <a:buChar char="•"/>
            </a:pPr>
            <a:endParaRPr lang="en-US" altLang="en-US" sz="1600">
              <a:ea typeface="MS PGothic" panose="020B0600070205080204" pitchFamily="34" charset="-128"/>
            </a:endParaRPr>
          </a:p>
        </p:txBody>
      </p:sp>
      <p:sp>
        <p:nvSpPr>
          <p:cNvPr id="58373" name="Text Box 14">
            <a:extLst>
              <a:ext uri="{FF2B5EF4-FFF2-40B4-BE49-F238E27FC236}">
                <a16:creationId xmlns:a16="http://schemas.microsoft.com/office/drawing/2014/main" id="{39AB7DFF-357B-4BC3-B0DD-DCDF775EE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8013" y="4389438"/>
            <a:ext cx="201771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Exodus II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Abaqus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IDEAS-Universal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NASTRAN-BDF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Patran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LS-Dyna</a:t>
            </a:r>
          </a:p>
          <a:p>
            <a:pPr eaLnBrk="1" hangingPunct="1">
              <a:buFontTx/>
              <a:buChar char="•"/>
            </a:pPr>
            <a:r>
              <a:rPr lang="en-US" altLang="en-US" sz="1600">
                <a:ea typeface="MS PGothic" panose="020B0600070205080204" pitchFamily="34" charset="-128"/>
              </a:rPr>
              <a:t>Fluent</a:t>
            </a:r>
          </a:p>
          <a:p>
            <a:pPr eaLnBrk="1" hangingPunct="1">
              <a:buFontTx/>
              <a:buChar char="•"/>
            </a:pPr>
            <a:endParaRPr lang="en-US" altLang="en-US" sz="1600">
              <a:ea typeface="MS PGothic" panose="020B0600070205080204" pitchFamily="34" charset="-128"/>
            </a:endParaRPr>
          </a:p>
        </p:txBody>
      </p:sp>
      <p:sp>
        <p:nvSpPr>
          <p:cNvPr id="58374" name="Text Box 17">
            <a:extLst>
              <a:ext uri="{FF2B5EF4-FFF2-40B4-BE49-F238E27FC236}">
                <a16:creationId xmlns:a16="http://schemas.microsoft.com/office/drawing/2014/main" id="{5D99B31D-3464-4971-B71B-DAF8620AA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789363"/>
            <a:ext cx="180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D44C4C"/>
                </a:solidFill>
                <a:ea typeface="MS PGothic" panose="020B0600070205080204" pitchFamily="34" charset="-128"/>
              </a:rPr>
              <a:t>CAD Model</a:t>
            </a:r>
          </a:p>
        </p:txBody>
      </p:sp>
      <p:sp>
        <p:nvSpPr>
          <p:cNvPr id="58375" name="Text Box 18">
            <a:extLst>
              <a:ext uri="{FF2B5EF4-FFF2-40B4-BE49-F238E27FC236}">
                <a16:creationId xmlns:a16="http://schemas.microsoft.com/office/drawing/2014/main" id="{F87EF2FC-604C-46C8-8A34-93B41F49F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4" y="3795714"/>
            <a:ext cx="1298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D44C4C"/>
                </a:solidFill>
                <a:ea typeface="MS PGothic" panose="020B0600070205080204" pitchFamily="34" charset="-128"/>
              </a:rPr>
              <a:t>CUBIT™</a:t>
            </a:r>
          </a:p>
        </p:txBody>
      </p:sp>
      <p:sp>
        <p:nvSpPr>
          <p:cNvPr id="58376" name="Text Box 19">
            <a:extLst>
              <a:ext uri="{FF2B5EF4-FFF2-40B4-BE49-F238E27FC236}">
                <a16:creationId xmlns:a16="http://schemas.microsoft.com/office/drawing/2014/main" id="{B5D62235-0B35-49A3-9617-26FB806F3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976" y="3827463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D44C4C"/>
                </a:solidFill>
                <a:ea typeface="MS PGothic" panose="020B0600070205080204" pitchFamily="34" charset="-128"/>
              </a:rPr>
              <a:t>Mesh</a:t>
            </a:r>
          </a:p>
        </p:txBody>
      </p:sp>
      <p:grpSp>
        <p:nvGrpSpPr>
          <p:cNvPr id="58377" name="Group 26">
            <a:extLst>
              <a:ext uri="{FF2B5EF4-FFF2-40B4-BE49-F238E27FC236}">
                <a16:creationId xmlns:a16="http://schemas.microsoft.com/office/drawing/2014/main" id="{25022C01-735A-426D-A6F4-38DEB4C54DA9}"/>
              </a:ext>
            </a:extLst>
          </p:cNvPr>
          <p:cNvGrpSpPr>
            <a:grpSpLocks/>
          </p:cNvGrpSpPr>
          <p:nvPr/>
        </p:nvGrpSpPr>
        <p:grpSpPr bwMode="auto">
          <a:xfrm>
            <a:off x="1846263" y="1276350"/>
            <a:ext cx="8572500" cy="2630488"/>
            <a:chOff x="322893" y="1128776"/>
            <a:chExt cx="8638545" cy="2767318"/>
          </a:xfrm>
        </p:grpSpPr>
        <p:sp>
          <p:nvSpPr>
            <p:cNvPr id="28" name="AutoShape 9">
              <a:extLst>
                <a:ext uri="{FF2B5EF4-FFF2-40B4-BE49-F238E27FC236}">
                  <a16:creationId xmlns:a16="http://schemas.microsoft.com/office/drawing/2014/main" id="{DAFEB0B1-10C9-4294-AFB8-773EA5682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611" y="2050658"/>
              <a:ext cx="647891" cy="323995"/>
            </a:xfrm>
            <a:prstGeom prst="rightArrow">
              <a:avLst>
                <a:gd name="adj1" fmla="val 50000"/>
                <a:gd name="adj2" fmla="val 50123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AutoShape 10">
              <a:extLst>
                <a:ext uri="{FF2B5EF4-FFF2-40B4-BE49-F238E27FC236}">
                  <a16:creationId xmlns:a16="http://schemas.microsoft.com/office/drawing/2014/main" id="{6651958A-9A4F-4218-A19F-BEB0C1B2F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449" y="2070699"/>
              <a:ext cx="649491" cy="323995"/>
            </a:xfrm>
            <a:prstGeom prst="rightArrow">
              <a:avLst>
                <a:gd name="adj1" fmla="val 50000"/>
                <a:gd name="adj2" fmla="val 50123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pic>
          <p:nvPicPr>
            <p:cNvPr id="58380" name="Picture 29">
              <a:extLst>
                <a:ext uri="{FF2B5EF4-FFF2-40B4-BE49-F238E27FC236}">
                  <a16:creationId xmlns:a16="http://schemas.microsoft.com/office/drawing/2014/main" id="{8B193D0A-B989-4313-AE03-C6A412052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93" y="1204150"/>
              <a:ext cx="1607434" cy="256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1" name="Picture 30">
              <a:extLst>
                <a:ext uri="{FF2B5EF4-FFF2-40B4-BE49-F238E27FC236}">
                  <a16:creationId xmlns:a16="http://schemas.microsoft.com/office/drawing/2014/main" id="{D9AD1CB9-F66B-4AF4-BE8D-7DA82063C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258" y="1128776"/>
              <a:ext cx="1730180" cy="2767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2" name="Picture 31">
              <a:extLst>
                <a:ext uri="{FF2B5EF4-FFF2-40B4-BE49-F238E27FC236}">
                  <a16:creationId xmlns:a16="http://schemas.microsoft.com/office/drawing/2014/main" id="{5943BEAC-3903-4D53-9F79-ACDEA9B9A4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3"/>
            <a:stretch/>
          </p:blipFill>
          <p:spPr bwMode="auto">
            <a:xfrm>
              <a:off x="2707839" y="1356588"/>
              <a:ext cx="3761039" cy="225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>
            <a:extLst>
              <a:ext uri="{FF2B5EF4-FFF2-40B4-BE49-F238E27FC236}">
                <a16:creationId xmlns:a16="http://schemas.microsoft.com/office/drawing/2014/main" id="{BE73AE7B-52C7-4E12-BA4D-2A8B6A959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4389" y="3973514"/>
            <a:ext cx="1587" cy="293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395" name="Line 3">
            <a:extLst>
              <a:ext uri="{FF2B5EF4-FFF2-40B4-BE49-F238E27FC236}">
                <a16:creationId xmlns:a16="http://schemas.microsoft.com/office/drawing/2014/main" id="{9B2A933F-BA19-4ED5-B6A4-81325B0B8C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18150" y="4222750"/>
            <a:ext cx="6619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396" name="Rectangle 5">
            <a:extLst>
              <a:ext uri="{FF2B5EF4-FFF2-40B4-BE49-F238E27FC236}">
                <a16:creationId xmlns:a16="http://schemas.microsoft.com/office/drawing/2014/main" id="{240F2B3D-538A-4A06-AF6A-1C10F5A86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9" y="1177925"/>
            <a:ext cx="7596187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Geometry Entities in CUBIT™</a:t>
            </a: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Mesh Entities, which approximate geometry entities of same dimension</a:t>
            </a:r>
          </a:p>
        </p:txBody>
      </p:sp>
      <p:grpSp>
        <p:nvGrpSpPr>
          <p:cNvPr id="59397" name="Group 6">
            <a:extLst>
              <a:ext uri="{FF2B5EF4-FFF2-40B4-BE49-F238E27FC236}">
                <a16:creationId xmlns:a16="http://schemas.microsoft.com/office/drawing/2014/main" id="{FC6293A0-DAF1-407B-9995-11768CB9FD29}"/>
              </a:ext>
            </a:extLst>
          </p:cNvPr>
          <p:cNvGrpSpPr>
            <a:grpSpLocks/>
          </p:cNvGrpSpPr>
          <p:nvPr/>
        </p:nvGrpSpPr>
        <p:grpSpPr bwMode="auto">
          <a:xfrm>
            <a:off x="2598738" y="1722438"/>
            <a:ext cx="1012824" cy="1060449"/>
            <a:chOff x="677" y="1085"/>
            <a:chExt cx="638" cy="668"/>
          </a:xfrm>
        </p:grpSpPr>
        <p:sp>
          <p:nvSpPr>
            <p:cNvPr id="59497" name="AutoShape 7">
              <a:extLst>
                <a:ext uri="{FF2B5EF4-FFF2-40B4-BE49-F238E27FC236}">
                  <a16:creationId xmlns:a16="http://schemas.microsoft.com/office/drawing/2014/main" id="{781277A9-9E2B-4F3F-86C4-8FD75D62A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" y="1317"/>
              <a:ext cx="484" cy="206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000">
                <a:ea typeface="MS PGothic" panose="020B0600070205080204" pitchFamily="34" charset="-128"/>
              </a:endParaRPr>
            </a:p>
          </p:txBody>
        </p:sp>
        <p:sp>
          <p:nvSpPr>
            <p:cNvPr id="59498" name="Line 8">
              <a:extLst>
                <a:ext uri="{FF2B5EF4-FFF2-40B4-BE49-F238E27FC236}">
                  <a16:creationId xmlns:a16="http://schemas.microsoft.com/office/drawing/2014/main" id="{EF5E6AD5-81EE-4E0B-90A1-E390506747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" y="1192"/>
              <a:ext cx="0" cy="3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99" name="Line 9">
              <a:extLst>
                <a:ext uri="{FF2B5EF4-FFF2-40B4-BE49-F238E27FC236}">
                  <a16:creationId xmlns:a16="http://schemas.microsoft.com/office/drawing/2014/main" id="{D6745100-FCB2-4E39-81C6-52ADAC245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" y="1535"/>
              <a:ext cx="3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500" name="Line 10">
              <a:extLst>
                <a:ext uri="{FF2B5EF4-FFF2-40B4-BE49-F238E27FC236}">
                  <a16:creationId xmlns:a16="http://schemas.microsoft.com/office/drawing/2014/main" id="{2183E5BB-4E3E-4702-A8CC-AE543C01A1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3" y="1535"/>
              <a:ext cx="119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501" name="Oval 11">
              <a:extLst>
                <a:ext uri="{FF2B5EF4-FFF2-40B4-BE49-F238E27FC236}">
                  <a16:creationId xmlns:a16="http://schemas.microsoft.com/office/drawing/2014/main" id="{0768D7E6-3F9C-43A5-8E84-C0C7BD4D7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" y="1535"/>
              <a:ext cx="164" cy="21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000">
                <a:ea typeface="MS PGothic" panose="020B0600070205080204" pitchFamily="34" charset="-128"/>
              </a:endParaRPr>
            </a:p>
          </p:txBody>
        </p:sp>
        <p:sp>
          <p:nvSpPr>
            <p:cNvPr id="59502" name="Oval 12">
              <a:extLst>
                <a:ext uri="{FF2B5EF4-FFF2-40B4-BE49-F238E27FC236}">
                  <a16:creationId xmlns:a16="http://schemas.microsoft.com/office/drawing/2014/main" id="{677F4671-89A7-4D95-AC02-A2C2E8C55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" y="1535"/>
              <a:ext cx="164" cy="21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000">
                <a:ea typeface="MS PGothic" panose="020B0600070205080204" pitchFamily="34" charset="-128"/>
              </a:endParaRPr>
            </a:p>
          </p:txBody>
        </p:sp>
        <p:sp>
          <p:nvSpPr>
            <p:cNvPr id="59503" name="Oval 13">
              <a:extLst>
                <a:ext uri="{FF2B5EF4-FFF2-40B4-BE49-F238E27FC236}">
                  <a16:creationId xmlns:a16="http://schemas.microsoft.com/office/drawing/2014/main" id="{E5395E86-6741-4E48-8966-696B9018F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" y="1419"/>
              <a:ext cx="164" cy="21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000">
                <a:ea typeface="MS PGothic" panose="020B0600070205080204" pitchFamily="34" charset="-128"/>
              </a:endParaRPr>
            </a:p>
          </p:txBody>
        </p:sp>
        <p:sp>
          <p:nvSpPr>
            <p:cNvPr id="59504" name="Oval 14">
              <a:extLst>
                <a:ext uri="{FF2B5EF4-FFF2-40B4-BE49-F238E27FC236}">
                  <a16:creationId xmlns:a16="http://schemas.microsoft.com/office/drawing/2014/main" id="{A7751E47-64FB-4CD4-821D-9686252C1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" y="1419"/>
              <a:ext cx="164" cy="21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000">
                <a:ea typeface="MS PGothic" panose="020B0600070205080204" pitchFamily="34" charset="-128"/>
              </a:endParaRPr>
            </a:p>
          </p:txBody>
        </p:sp>
        <p:sp>
          <p:nvSpPr>
            <p:cNvPr id="59505" name="Oval 15">
              <a:extLst>
                <a:ext uri="{FF2B5EF4-FFF2-40B4-BE49-F238E27FC236}">
                  <a16:creationId xmlns:a16="http://schemas.microsoft.com/office/drawing/2014/main" id="{81996B1E-33B4-486C-B79C-4B334F34A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" y="1202"/>
              <a:ext cx="164" cy="21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000">
                <a:ea typeface="MS PGothic" panose="020B0600070205080204" pitchFamily="34" charset="-128"/>
              </a:endParaRPr>
            </a:p>
          </p:txBody>
        </p:sp>
        <p:sp>
          <p:nvSpPr>
            <p:cNvPr id="59506" name="Oval 16">
              <a:extLst>
                <a:ext uri="{FF2B5EF4-FFF2-40B4-BE49-F238E27FC236}">
                  <a16:creationId xmlns:a16="http://schemas.microsoft.com/office/drawing/2014/main" id="{E2166EA3-ACC3-457F-968E-433AAEBE5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" y="1202"/>
              <a:ext cx="164" cy="21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000">
                <a:ea typeface="MS PGothic" panose="020B0600070205080204" pitchFamily="34" charset="-128"/>
              </a:endParaRPr>
            </a:p>
          </p:txBody>
        </p:sp>
        <p:sp>
          <p:nvSpPr>
            <p:cNvPr id="59507" name="Oval 17">
              <a:extLst>
                <a:ext uri="{FF2B5EF4-FFF2-40B4-BE49-F238E27FC236}">
                  <a16:creationId xmlns:a16="http://schemas.microsoft.com/office/drawing/2014/main" id="{5F98C394-D5F4-499F-BA21-E8211E994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" y="1085"/>
              <a:ext cx="164" cy="21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000">
                <a:ea typeface="MS PGothic" panose="020B0600070205080204" pitchFamily="34" charset="-128"/>
              </a:endParaRPr>
            </a:p>
          </p:txBody>
        </p:sp>
        <p:sp>
          <p:nvSpPr>
            <p:cNvPr id="59508" name="Oval 18">
              <a:extLst>
                <a:ext uri="{FF2B5EF4-FFF2-40B4-BE49-F238E27FC236}">
                  <a16:creationId xmlns:a16="http://schemas.microsoft.com/office/drawing/2014/main" id="{01453EC5-AE16-491A-AEBE-A6EC2CA6B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" y="1085"/>
              <a:ext cx="164" cy="21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000">
                <a:ea typeface="MS PGothic" panose="020B0600070205080204" pitchFamily="34" charset="-128"/>
              </a:endParaRPr>
            </a:p>
          </p:txBody>
        </p:sp>
      </p:grpSp>
      <p:grpSp>
        <p:nvGrpSpPr>
          <p:cNvPr id="59398" name="Group 19">
            <a:extLst>
              <a:ext uri="{FF2B5EF4-FFF2-40B4-BE49-F238E27FC236}">
                <a16:creationId xmlns:a16="http://schemas.microsoft.com/office/drawing/2014/main" id="{84CFD41D-1523-4AE8-8F3D-2F0796A0FE25}"/>
              </a:ext>
            </a:extLst>
          </p:cNvPr>
          <p:cNvGrpSpPr>
            <a:grpSpLocks/>
          </p:cNvGrpSpPr>
          <p:nvPr/>
        </p:nvGrpSpPr>
        <p:grpSpPr bwMode="auto">
          <a:xfrm>
            <a:off x="4173538" y="1858963"/>
            <a:ext cx="768350" cy="723900"/>
            <a:chOff x="1550" y="1218"/>
            <a:chExt cx="484" cy="456"/>
          </a:xfrm>
        </p:grpSpPr>
        <p:sp>
          <p:nvSpPr>
            <p:cNvPr id="59493" name="AutoShape 20">
              <a:extLst>
                <a:ext uri="{FF2B5EF4-FFF2-40B4-BE49-F238E27FC236}">
                  <a16:creationId xmlns:a16="http://schemas.microsoft.com/office/drawing/2014/main" id="{0C26E048-080F-4539-B10E-329CAD672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1343"/>
              <a:ext cx="484" cy="206"/>
            </a:xfrm>
            <a:prstGeom prst="cube">
              <a:avLst>
                <a:gd name="adj" fmla="val 25000"/>
              </a:avLst>
            </a:prstGeom>
            <a:noFill/>
            <a:ln w="15875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000">
                <a:ea typeface="MS PGothic" panose="020B0600070205080204" pitchFamily="34" charset="-128"/>
              </a:endParaRPr>
            </a:p>
          </p:txBody>
        </p:sp>
        <p:sp>
          <p:nvSpPr>
            <p:cNvPr id="59494" name="Line 21">
              <a:extLst>
                <a:ext uri="{FF2B5EF4-FFF2-40B4-BE49-F238E27FC236}">
                  <a16:creationId xmlns:a16="http://schemas.microsoft.com/office/drawing/2014/main" id="{13DFD643-AB96-40EF-88D7-C643A4A88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9" y="1218"/>
              <a:ext cx="0" cy="343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95" name="Line 22">
              <a:extLst>
                <a:ext uri="{FF2B5EF4-FFF2-40B4-BE49-F238E27FC236}">
                  <a16:creationId xmlns:a16="http://schemas.microsoft.com/office/drawing/2014/main" id="{A4A6C488-020B-4AA6-A234-2AB8039C0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9" y="1561"/>
              <a:ext cx="365" cy="0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96" name="Line 23">
              <a:extLst>
                <a:ext uri="{FF2B5EF4-FFF2-40B4-BE49-F238E27FC236}">
                  <a16:creationId xmlns:a16="http://schemas.microsoft.com/office/drawing/2014/main" id="{7E0AC9C3-4CBB-4D6E-A374-6C3C94E20E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0" y="1561"/>
              <a:ext cx="119" cy="113"/>
            </a:xfrm>
            <a:prstGeom prst="lin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9399" name="Group 24">
            <a:extLst>
              <a:ext uri="{FF2B5EF4-FFF2-40B4-BE49-F238E27FC236}">
                <a16:creationId xmlns:a16="http://schemas.microsoft.com/office/drawing/2014/main" id="{73B61939-8586-4F9E-896E-3FF9831A55DC}"/>
              </a:ext>
            </a:extLst>
          </p:cNvPr>
          <p:cNvGrpSpPr>
            <a:grpSpLocks/>
          </p:cNvGrpSpPr>
          <p:nvPr/>
        </p:nvGrpSpPr>
        <p:grpSpPr bwMode="auto">
          <a:xfrm>
            <a:off x="5429250" y="1858963"/>
            <a:ext cx="768350" cy="723900"/>
            <a:chOff x="2237" y="1239"/>
            <a:chExt cx="484" cy="456"/>
          </a:xfrm>
        </p:grpSpPr>
        <p:sp>
          <p:nvSpPr>
            <p:cNvPr id="59484" name="Line 25">
              <a:extLst>
                <a:ext uri="{FF2B5EF4-FFF2-40B4-BE49-F238E27FC236}">
                  <a16:creationId xmlns:a16="http://schemas.microsoft.com/office/drawing/2014/main" id="{7FC234BA-01DC-4C1B-A5A2-2CD038C553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6" y="1239"/>
              <a:ext cx="0" cy="3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85" name="Line 26">
              <a:extLst>
                <a:ext uri="{FF2B5EF4-FFF2-40B4-BE49-F238E27FC236}">
                  <a16:creationId xmlns:a16="http://schemas.microsoft.com/office/drawing/2014/main" id="{242FBA71-32EC-43AB-9924-EC4F28DD57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6" y="1582"/>
              <a:ext cx="3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86" name="Line 27">
              <a:extLst>
                <a:ext uri="{FF2B5EF4-FFF2-40B4-BE49-F238E27FC236}">
                  <a16:creationId xmlns:a16="http://schemas.microsoft.com/office/drawing/2014/main" id="{5D250701-8BAA-42DC-8A79-B3C574C98D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7" y="1582"/>
              <a:ext cx="119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87" name="Line 28">
              <a:extLst>
                <a:ext uri="{FF2B5EF4-FFF2-40B4-BE49-F238E27FC236}">
                  <a16:creationId xmlns:a16="http://schemas.microsoft.com/office/drawing/2014/main" id="{41C700EB-FAE2-4F07-B9F8-33F3B5594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6" y="1239"/>
              <a:ext cx="3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88" name="Line 29">
              <a:extLst>
                <a:ext uri="{FF2B5EF4-FFF2-40B4-BE49-F238E27FC236}">
                  <a16:creationId xmlns:a16="http://schemas.microsoft.com/office/drawing/2014/main" id="{0E91150E-46B7-4DF5-9C97-809300A092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1" y="1239"/>
              <a:ext cx="0" cy="3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89" name="Line 30">
              <a:extLst>
                <a:ext uri="{FF2B5EF4-FFF2-40B4-BE49-F238E27FC236}">
                  <a16:creationId xmlns:a16="http://schemas.microsoft.com/office/drawing/2014/main" id="{452C5E8B-AF8C-497D-AC2E-89FD012546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7" y="1582"/>
              <a:ext cx="114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90" name="Line 31">
              <a:extLst>
                <a:ext uri="{FF2B5EF4-FFF2-40B4-BE49-F238E27FC236}">
                  <a16:creationId xmlns:a16="http://schemas.microsoft.com/office/drawing/2014/main" id="{5905A995-2034-4AE5-9869-7DBC8B48BE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7" y="1239"/>
              <a:ext cx="114" cy="1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91" name="Line 32">
              <a:extLst>
                <a:ext uri="{FF2B5EF4-FFF2-40B4-BE49-F238E27FC236}">
                  <a16:creationId xmlns:a16="http://schemas.microsoft.com/office/drawing/2014/main" id="{B1C0D3AF-F6CF-420A-9602-0EADD8CE55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7" y="1239"/>
              <a:ext cx="119" cy="1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92" name="Rectangle 33">
              <a:extLst>
                <a:ext uri="{FF2B5EF4-FFF2-40B4-BE49-F238E27FC236}">
                  <a16:creationId xmlns:a16="http://schemas.microsoft.com/office/drawing/2014/main" id="{3D905C74-2F56-457A-9BE9-C349152AE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4" y="1447"/>
              <a:ext cx="116" cy="15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000">
                <a:ea typeface="MS PGothic" panose="020B0600070205080204" pitchFamily="34" charset="-128"/>
              </a:endParaRPr>
            </a:p>
          </p:txBody>
        </p:sp>
      </p:grpSp>
      <p:sp>
        <p:nvSpPr>
          <p:cNvPr id="59400" name="AutoShape 34">
            <a:extLst>
              <a:ext uri="{FF2B5EF4-FFF2-40B4-BE49-F238E27FC236}">
                <a16:creationId xmlns:a16="http://schemas.microsoft.com/office/drawing/2014/main" id="{E48B8ADD-1A52-4B21-BDCC-1F17131F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0363" y="2057321"/>
            <a:ext cx="768350" cy="327184"/>
          </a:xfrm>
          <a:prstGeom prst="cube">
            <a:avLst>
              <a:gd name="adj" fmla="val 25000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grpSp>
        <p:nvGrpSpPr>
          <p:cNvPr id="59401" name="Group 35">
            <a:extLst>
              <a:ext uri="{FF2B5EF4-FFF2-40B4-BE49-F238E27FC236}">
                <a16:creationId xmlns:a16="http://schemas.microsoft.com/office/drawing/2014/main" id="{F334F80D-B702-4700-870B-057B24D44A01}"/>
              </a:ext>
            </a:extLst>
          </p:cNvPr>
          <p:cNvGrpSpPr>
            <a:grpSpLocks/>
          </p:cNvGrpSpPr>
          <p:nvPr/>
        </p:nvGrpSpPr>
        <p:grpSpPr bwMode="auto">
          <a:xfrm>
            <a:off x="8032750" y="2057402"/>
            <a:ext cx="1358900" cy="327025"/>
            <a:chOff x="4010" y="1317"/>
            <a:chExt cx="856" cy="206"/>
          </a:xfrm>
        </p:grpSpPr>
        <p:sp>
          <p:nvSpPr>
            <p:cNvPr id="59482" name="AutoShape 36">
              <a:extLst>
                <a:ext uri="{FF2B5EF4-FFF2-40B4-BE49-F238E27FC236}">
                  <a16:creationId xmlns:a16="http://schemas.microsoft.com/office/drawing/2014/main" id="{F4FD78FD-7FA0-474D-97E2-F63B409D2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" y="1317"/>
              <a:ext cx="484" cy="206"/>
            </a:xfrm>
            <a:prstGeom prst="cube">
              <a:avLst>
                <a:gd name="adj" fmla="val 2500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000">
                <a:ea typeface="MS PGothic" panose="020B0600070205080204" pitchFamily="34" charset="-128"/>
              </a:endParaRPr>
            </a:p>
          </p:txBody>
        </p:sp>
        <p:sp>
          <p:nvSpPr>
            <p:cNvPr id="59483" name="AutoShape 37">
              <a:extLst>
                <a:ext uri="{FF2B5EF4-FFF2-40B4-BE49-F238E27FC236}">
                  <a16:creationId xmlns:a16="http://schemas.microsoft.com/office/drawing/2014/main" id="{4A8C93A5-7067-4263-86B1-A55CCB682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2" y="1317"/>
              <a:ext cx="484" cy="206"/>
            </a:xfrm>
            <a:prstGeom prst="cube">
              <a:avLst>
                <a:gd name="adj" fmla="val 2500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000">
                <a:ea typeface="MS PGothic" panose="020B0600070205080204" pitchFamily="34" charset="-128"/>
              </a:endParaRPr>
            </a:p>
          </p:txBody>
        </p:sp>
      </p:grpSp>
      <p:sp>
        <p:nvSpPr>
          <p:cNvPr id="59402" name="Text Box 38">
            <a:extLst>
              <a:ext uri="{FF2B5EF4-FFF2-40B4-BE49-F238E27FC236}">
                <a16:creationId xmlns:a16="http://schemas.microsoft.com/office/drawing/2014/main" id="{DEFA96E0-AAD1-47F4-9663-56B726864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813" y="2573338"/>
            <a:ext cx="696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3366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Vertex</a:t>
            </a:r>
            <a:endParaRPr lang="en-US" altLang="en-US" sz="1400" b="1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9403" name="Text Box 39">
            <a:extLst>
              <a:ext uri="{FF2B5EF4-FFF2-40B4-BE49-F238E27FC236}">
                <a16:creationId xmlns:a16="http://schemas.microsoft.com/office/drawing/2014/main" id="{0A7ABA8F-24E4-48F2-8053-68B76270C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363" y="2573338"/>
            <a:ext cx="658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3366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Curve</a:t>
            </a:r>
            <a:endParaRPr lang="en-US" altLang="en-US" sz="1400" b="1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9404" name="Text Box 40">
            <a:extLst>
              <a:ext uri="{FF2B5EF4-FFF2-40B4-BE49-F238E27FC236}">
                <a16:creationId xmlns:a16="http://schemas.microsoft.com/office/drawing/2014/main" id="{789116F1-F243-4E38-A2FF-1485896D2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6" y="2573338"/>
            <a:ext cx="766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3366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Surface</a:t>
            </a:r>
            <a:endParaRPr lang="en-US" altLang="en-US" sz="1400" b="1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9405" name="Text Box 41">
            <a:extLst>
              <a:ext uri="{FF2B5EF4-FFF2-40B4-BE49-F238E27FC236}">
                <a16:creationId xmlns:a16="http://schemas.microsoft.com/office/drawing/2014/main" id="{A6723221-AA98-4571-9B17-154417CC9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725" y="2573338"/>
            <a:ext cx="579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3366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Body</a:t>
            </a:r>
            <a:endParaRPr lang="en-US" altLang="en-US" sz="1400" b="1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9406" name="Text Box 42">
            <a:extLst>
              <a:ext uri="{FF2B5EF4-FFF2-40B4-BE49-F238E27FC236}">
                <a16:creationId xmlns:a16="http://schemas.microsoft.com/office/drawing/2014/main" id="{4CB9443A-CD70-44C4-9943-E7F6BFF84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4" y="2573338"/>
            <a:ext cx="776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3366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Volume</a:t>
            </a:r>
            <a:endParaRPr lang="en-US" altLang="en-US" sz="1400" b="1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9407" name="AutoShape 43">
            <a:extLst>
              <a:ext uri="{FF2B5EF4-FFF2-40B4-BE49-F238E27FC236}">
                <a16:creationId xmlns:a16="http://schemas.microsoft.com/office/drawing/2014/main" id="{17DB1FA8-4BC7-4763-B09B-4CAFC9A30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4205208"/>
            <a:ext cx="768350" cy="327184"/>
          </a:xfrm>
          <a:prstGeom prst="cube">
            <a:avLst>
              <a:gd name="adj" fmla="val 25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08" name="Line 44">
            <a:extLst>
              <a:ext uri="{FF2B5EF4-FFF2-40B4-BE49-F238E27FC236}">
                <a16:creationId xmlns:a16="http://schemas.microsoft.com/office/drawing/2014/main" id="{D895928F-CC3F-4E7B-845C-04F9636B18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0839" y="4006851"/>
            <a:ext cx="1587" cy="544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09" name="Line 45">
            <a:extLst>
              <a:ext uri="{FF2B5EF4-FFF2-40B4-BE49-F238E27FC236}">
                <a16:creationId xmlns:a16="http://schemas.microsoft.com/office/drawing/2014/main" id="{2C7AFE12-A06E-4C73-90C0-D197BC0FE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0839" y="4551364"/>
            <a:ext cx="5794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10" name="Line 46">
            <a:extLst>
              <a:ext uri="{FF2B5EF4-FFF2-40B4-BE49-F238E27FC236}">
                <a16:creationId xmlns:a16="http://schemas.microsoft.com/office/drawing/2014/main" id="{47859D46-AF38-4EF9-9DEB-06843F8C54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1926" y="4551364"/>
            <a:ext cx="188913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11" name="Oval 47">
            <a:extLst>
              <a:ext uri="{FF2B5EF4-FFF2-40B4-BE49-F238E27FC236}">
                <a16:creationId xmlns:a16="http://schemas.microsoft.com/office/drawing/2014/main" id="{C48DAAED-E43C-4F85-B40C-2D4DB6C2A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0774" y="4552077"/>
            <a:ext cx="259766" cy="346234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12" name="Oval 48">
            <a:extLst>
              <a:ext uri="{FF2B5EF4-FFF2-40B4-BE49-F238E27FC236}">
                <a16:creationId xmlns:a16="http://schemas.microsoft.com/office/drawing/2014/main" id="{0F087A2A-7A2A-4582-8F10-195F2C55E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624" y="4552077"/>
            <a:ext cx="259766" cy="346234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13" name="Oval 49">
            <a:extLst>
              <a:ext uri="{FF2B5EF4-FFF2-40B4-BE49-F238E27FC236}">
                <a16:creationId xmlns:a16="http://schemas.microsoft.com/office/drawing/2014/main" id="{C339339D-41AF-4C10-8A49-9023A4766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249" y="4367927"/>
            <a:ext cx="259766" cy="346234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14" name="Oval 50">
            <a:extLst>
              <a:ext uri="{FF2B5EF4-FFF2-40B4-BE49-F238E27FC236}">
                <a16:creationId xmlns:a16="http://schemas.microsoft.com/office/drawing/2014/main" id="{DE7F8A05-F1CB-476E-910C-867299EBB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749" y="4367927"/>
            <a:ext cx="259766" cy="346234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15" name="Oval 51">
            <a:extLst>
              <a:ext uri="{FF2B5EF4-FFF2-40B4-BE49-F238E27FC236}">
                <a16:creationId xmlns:a16="http://schemas.microsoft.com/office/drawing/2014/main" id="{1B30B6C4-0720-488F-929E-991DB76EE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0774" y="4023440"/>
            <a:ext cx="259766" cy="346234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16" name="Oval 52">
            <a:extLst>
              <a:ext uri="{FF2B5EF4-FFF2-40B4-BE49-F238E27FC236}">
                <a16:creationId xmlns:a16="http://schemas.microsoft.com/office/drawing/2014/main" id="{B8CA281A-A8B0-4977-8E68-E5F5C6545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624" y="4023440"/>
            <a:ext cx="259766" cy="346234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17" name="Oval 53">
            <a:extLst>
              <a:ext uri="{FF2B5EF4-FFF2-40B4-BE49-F238E27FC236}">
                <a16:creationId xmlns:a16="http://schemas.microsoft.com/office/drawing/2014/main" id="{2F404486-4987-4A32-90BB-3B7C432B7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249" y="3837702"/>
            <a:ext cx="259766" cy="346234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18" name="Oval 54">
            <a:extLst>
              <a:ext uri="{FF2B5EF4-FFF2-40B4-BE49-F238E27FC236}">
                <a16:creationId xmlns:a16="http://schemas.microsoft.com/office/drawing/2014/main" id="{8E3B879C-5330-44D3-A0BA-6061E0E3E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749" y="3837702"/>
            <a:ext cx="259766" cy="346234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19" name="Line 55">
            <a:extLst>
              <a:ext uri="{FF2B5EF4-FFF2-40B4-BE49-F238E27FC236}">
                <a16:creationId xmlns:a16="http://schemas.microsoft.com/office/drawing/2014/main" id="{1BBE7D99-1F80-42F7-9CA8-F26D31834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0700" y="3973513"/>
            <a:ext cx="1588" cy="544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20" name="Line 56">
            <a:extLst>
              <a:ext uri="{FF2B5EF4-FFF2-40B4-BE49-F238E27FC236}">
                <a16:creationId xmlns:a16="http://schemas.microsoft.com/office/drawing/2014/main" id="{DCA4BE25-9E0E-4B31-B503-4C3A5B697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0700" y="4518025"/>
            <a:ext cx="5794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21" name="Line 57">
            <a:extLst>
              <a:ext uri="{FF2B5EF4-FFF2-40B4-BE49-F238E27FC236}">
                <a16:creationId xmlns:a16="http://schemas.microsoft.com/office/drawing/2014/main" id="{A1F28559-B4A4-401C-AADE-D550477D6A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1788" y="4518025"/>
            <a:ext cx="188912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22" name="Line 58">
            <a:extLst>
              <a:ext uri="{FF2B5EF4-FFF2-40B4-BE49-F238E27FC236}">
                <a16:creationId xmlns:a16="http://schemas.microsoft.com/office/drawing/2014/main" id="{49B1AB1B-5EDF-4132-AEBD-7173E7E4E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0700" y="3973514"/>
            <a:ext cx="5794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23" name="Line 59">
            <a:extLst>
              <a:ext uri="{FF2B5EF4-FFF2-40B4-BE49-F238E27FC236}">
                <a16:creationId xmlns:a16="http://schemas.microsoft.com/office/drawing/2014/main" id="{933B2E6A-2D67-47E2-9F09-AAA6079482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0139" y="3973513"/>
            <a:ext cx="1587" cy="544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24" name="Line 60">
            <a:extLst>
              <a:ext uri="{FF2B5EF4-FFF2-40B4-BE49-F238E27FC236}">
                <a16:creationId xmlns:a16="http://schemas.microsoft.com/office/drawing/2014/main" id="{6205D2C4-973A-42F2-9F57-18E8FB8A08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99164" y="4518025"/>
            <a:ext cx="180975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25" name="Line 61">
            <a:extLst>
              <a:ext uri="{FF2B5EF4-FFF2-40B4-BE49-F238E27FC236}">
                <a16:creationId xmlns:a16="http://schemas.microsoft.com/office/drawing/2014/main" id="{99694B9B-CE00-4F16-8745-C1C9562BEF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99164" y="3973513"/>
            <a:ext cx="180975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26" name="Line 62">
            <a:extLst>
              <a:ext uri="{FF2B5EF4-FFF2-40B4-BE49-F238E27FC236}">
                <a16:creationId xmlns:a16="http://schemas.microsoft.com/office/drawing/2014/main" id="{AEB04F86-1DE3-4D21-AE9C-D934582C66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1788" y="3973513"/>
            <a:ext cx="188912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27" name="Rectangle 63">
            <a:extLst>
              <a:ext uri="{FF2B5EF4-FFF2-40B4-BE49-F238E27FC236}">
                <a16:creationId xmlns:a16="http://schemas.microsoft.com/office/drawing/2014/main" id="{AA8AB9E6-0C4F-4AA4-951D-E167A16D3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110" y="4304428"/>
            <a:ext cx="184730" cy="246221"/>
          </a:xfrm>
          <a:prstGeom prst="rect">
            <a:avLst/>
          </a:prstGeom>
          <a:solidFill>
            <a:srgbClr val="9900CC"/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28" name="AutoShape 64">
            <a:extLst>
              <a:ext uri="{FF2B5EF4-FFF2-40B4-BE49-F238E27FC236}">
                <a16:creationId xmlns:a16="http://schemas.microsoft.com/office/drawing/2014/main" id="{500C1B5B-72F9-4AFB-A67A-72847BF52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4171871"/>
            <a:ext cx="768350" cy="327184"/>
          </a:xfrm>
          <a:prstGeom prst="cube">
            <a:avLst>
              <a:gd name="adj" fmla="val 25000"/>
            </a:avLst>
          </a:prstGeom>
          <a:solidFill>
            <a:srgbClr val="99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29" name="Text Box 65">
            <a:extLst>
              <a:ext uri="{FF2B5EF4-FFF2-40B4-BE49-F238E27FC236}">
                <a16:creationId xmlns:a16="http://schemas.microsoft.com/office/drawing/2014/main" id="{D22E6E47-69AC-469C-BA55-B4E0188A3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9" y="4687888"/>
            <a:ext cx="579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9900CC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Node</a:t>
            </a:r>
            <a:endParaRPr lang="en-US" altLang="en-US" sz="1400" b="1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9430" name="Text Box 66">
            <a:extLst>
              <a:ext uri="{FF2B5EF4-FFF2-40B4-BE49-F238E27FC236}">
                <a16:creationId xmlns:a16="http://schemas.microsoft.com/office/drawing/2014/main" id="{B3F8CCA6-8F31-435C-9AEE-A9D0409C4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1" y="4687888"/>
            <a:ext cx="569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9900CC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Edge</a:t>
            </a:r>
            <a:endParaRPr lang="en-US" altLang="en-US" sz="1400" b="1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9431" name="Text Box 67">
            <a:extLst>
              <a:ext uri="{FF2B5EF4-FFF2-40B4-BE49-F238E27FC236}">
                <a16:creationId xmlns:a16="http://schemas.microsoft.com/office/drawing/2014/main" id="{A0FA487D-BE8F-4063-8C8E-336C631F9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575" y="4687888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9900CC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Face</a:t>
            </a:r>
          </a:p>
        </p:txBody>
      </p:sp>
      <p:sp>
        <p:nvSpPr>
          <p:cNvPr id="59432" name="Text Box 68">
            <a:extLst>
              <a:ext uri="{FF2B5EF4-FFF2-40B4-BE49-F238E27FC236}">
                <a16:creationId xmlns:a16="http://schemas.microsoft.com/office/drawing/2014/main" id="{BA907B10-FD0B-4DAD-92D3-EBACFF11D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714" y="4687888"/>
            <a:ext cx="490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9900CC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Hex</a:t>
            </a:r>
            <a:endParaRPr lang="en-US" altLang="en-US" sz="1400" b="1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9433" name="Text Box 69">
            <a:extLst>
              <a:ext uri="{FF2B5EF4-FFF2-40B4-BE49-F238E27FC236}">
                <a16:creationId xmlns:a16="http://schemas.microsoft.com/office/drawing/2014/main" id="{9019F84C-3B3D-41BB-A5AC-594302B3F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089" y="4687888"/>
            <a:ext cx="490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9900CC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Hex</a:t>
            </a:r>
            <a:endParaRPr lang="en-US" altLang="en-US" sz="1400" b="1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9434" name="Oval 70">
            <a:extLst>
              <a:ext uri="{FF2B5EF4-FFF2-40B4-BE49-F238E27FC236}">
                <a16:creationId xmlns:a16="http://schemas.microsoft.com/office/drawing/2014/main" id="{CD074BD3-5D2E-40C7-A082-A04033BB5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849" y="4460002"/>
            <a:ext cx="259766" cy="346234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35" name="Oval 71">
            <a:extLst>
              <a:ext uri="{FF2B5EF4-FFF2-40B4-BE49-F238E27FC236}">
                <a16:creationId xmlns:a16="http://schemas.microsoft.com/office/drawing/2014/main" id="{2212A9E2-D6E0-4ACC-9D01-2271B87B6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186" y="4293315"/>
            <a:ext cx="259766" cy="346234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36" name="Oval 72">
            <a:extLst>
              <a:ext uri="{FF2B5EF4-FFF2-40B4-BE49-F238E27FC236}">
                <a16:creationId xmlns:a16="http://schemas.microsoft.com/office/drawing/2014/main" id="{F783105D-AB3F-4D36-8660-E53922ABD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999" y="4012327"/>
            <a:ext cx="259766" cy="346234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37" name="Oval 73">
            <a:extLst>
              <a:ext uri="{FF2B5EF4-FFF2-40B4-BE49-F238E27FC236}">
                <a16:creationId xmlns:a16="http://schemas.microsoft.com/office/drawing/2014/main" id="{72645CF1-B5E0-40AC-9579-353AF5205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399" y="3836115"/>
            <a:ext cx="259766" cy="346234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38" name="Oval 74">
            <a:extLst>
              <a:ext uri="{FF2B5EF4-FFF2-40B4-BE49-F238E27FC236}">
                <a16:creationId xmlns:a16="http://schemas.microsoft.com/office/drawing/2014/main" id="{93D3CE8B-34B4-4D99-B2FD-BEE95D29F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036" y="4288552"/>
            <a:ext cx="259766" cy="346234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39" name="Oval 75">
            <a:extLst>
              <a:ext uri="{FF2B5EF4-FFF2-40B4-BE49-F238E27FC236}">
                <a16:creationId xmlns:a16="http://schemas.microsoft.com/office/drawing/2014/main" id="{6D80CF40-ED59-4532-9871-BD5F9B95C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236" y="4552077"/>
            <a:ext cx="259766" cy="346234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40" name="Oval 76">
            <a:extLst>
              <a:ext uri="{FF2B5EF4-FFF2-40B4-BE49-F238E27FC236}">
                <a16:creationId xmlns:a16="http://schemas.microsoft.com/office/drawing/2014/main" id="{F6304E6A-5882-46B5-BC94-23448384E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349" y="4469527"/>
            <a:ext cx="259766" cy="346234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41" name="Oval 77">
            <a:extLst>
              <a:ext uri="{FF2B5EF4-FFF2-40B4-BE49-F238E27FC236}">
                <a16:creationId xmlns:a16="http://schemas.microsoft.com/office/drawing/2014/main" id="{6A869170-5DF4-4CDA-8C2D-9D9DCDF26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9599" y="4131390"/>
            <a:ext cx="259766" cy="346234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42" name="Oval 78">
            <a:extLst>
              <a:ext uri="{FF2B5EF4-FFF2-40B4-BE49-F238E27FC236}">
                <a16:creationId xmlns:a16="http://schemas.microsoft.com/office/drawing/2014/main" id="{52FA77EF-0731-4331-A91C-5C4917F5C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6986" y="4126627"/>
            <a:ext cx="259766" cy="346234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43" name="Oval 79">
            <a:extLst>
              <a:ext uri="{FF2B5EF4-FFF2-40B4-BE49-F238E27FC236}">
                <a16:creationId xmlns:a16="http://schemas.microsoft.com/office/drawing/2014/main" id="{8826230F-B070-48BF-A935-F38F50924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561" y="4374277"/>
            <a:ext cx="259766" cy="346234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44" name="Oval 80">
            <a:extLst>
              <a:ext uri="{FF2B5EF4-FFF2-40B4-BE49-F238E27FC236}">
                <a16:creationId xmlns:a16="http://schemas.microsoft.com/office/drawing/2014/main" id="{A16A98BA-D837-43A3-B45C-7C43AB8B1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236" y="3932952"/>
            <a:ext cx="259766" cy="346234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45" name="Oval 81">
            <a:extLst>
              <a:ext uri="{FF2B5EF4-FFF2-40B4-BE49-F238E27FC236}">
                <a16:creationId xmlns:a16="http://schemas.microsoft.com/office/drawing/2014/main" id="{A90CF468-093C-4139-BF56-B442AFE3C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974" y="3928190"/>
            <a:ext cx="259766" cy="346234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46" name="AutoShape 82">
            <a:extLst>
              <a:ext uri="{FF2B5EF4-FFF2-40B4-BE49-F238E27FC236}">
                <a16:creationId xmlns:a16="http://schemas.microsoft.com/office/drawing/2014/main" id="{24D1B461-251C-4E4D-9534-D049F3703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38" y="4203621"/>
            <a:ext cx="768350" cy="327184"/>
          </a:xfrm>
          <a:prstGeom prst="cube">
            <a:avLst>
              <a:gd name="adj" fmla="val 25000"/>
            </a:avLst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47" name="Line 83">
            <a:extLst>
              <a:ext uri="{FF2B5EF4-FFF2-40B4-BE49-F238E27FC236}">
                <a16:creationId xmlns:a16="http://schemas.microsoft.com/office/drawing/2014/main" id="{CDA35004-A7B0-4718-9DBA-E6BC1B892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050" y="4005263"/>
            <a:ext cx="1588" cy="544512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48" name="Line 84">
            <a:extLst>
              <a:ext uri="{FF2B5EF4-FFF2-40B4-BE49-F238E27FC236}">
                <a16:creationId xmlns:a16="http://schemas.microsoft.com/office/drawing/2014/main" id="{C636179E-B2C8-47FC-8E13-782F073F4D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050" y="4549775"/>
            <a:ext cx="579438" cy="1588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49" name="Line 85">
            <a:extLst>
              <a:ext uri="{FF2B5EF4-FFF2-40B4-BE49-F238E27FC236}">
                <a16:creationId xmlns:a16="http://schemas.microsoft.com/office/drawing/2014/main" id="{DB59AF6F-549C-473C-8077-B657E5C32B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8138" y="4549775"/>
            <a:ext cx="188912" cy="179388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50" name="Line 86">
            <a:extLst>
              <a:ext uri="{FF2B5EF4-FFF2-40B4-BE49-F238E27FC236}">
                <a16:creationId xmlns:a16="http://schemas.microsoft.com/office/drawing/2014/main" id="{F506787E-591C-40EF-9028-F1BCEF318B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1789" y="4422775"/>
            <a:ext cx="5873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51" name="Line 87">
            <a:extLst>
              <a:ext uri="{FF2B5EF4-FFF2-40B4-BE49-F238E27FC236}">
                <a16:creationId xmlns:a16="http://schemas.microsoft.com/office/drawing/2014/main" id="{6096CCF0-BFF3-4809-9607-2B85AD19A0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8650" y="4157663"/>
            <a:ext cx="1588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52" name="Line 88">
            <a:extLst>
              <a:ext uri="{FF2B5EF4-FFF2-40B4-BE49-F238E27FC236}">
                <a16:creationId xmlns:a16="http://schemas.microsoft.com/office/drawing/2014/main" id="{16926662-5349-4DD4-984A-7735B1865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0875" y="4157663"/>
            <a:ext cx="1588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53" name="Line 89">
            <a:extLst>
              <a:ext uri="{FF2B5EF4-FFF2-40B4-BE49-F238E27FC236}">
                <a16:creationId xmlns:a16="http://schemas.microsoft.com/office/drawing/2014/main" id="{E62F7946-E67B-446E-BF0C-A9D6BFFE8F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2901" y="4429125"/>
            <a:ext cx="5937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54" name="Line 90">
            <a:extLst>
              <a:ext uri="{FF2B5EF4-FFF2-40B4-BE49-F238E27FC236}">
                <a16:creationId xmlns:a16="http://schemas.microsoft.com/office/drawing/2014/main" id="{89B678BD-346C-4058-9A67-3125C7E099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6626" y="4267200"/>
            <a:ext cx="174625" cy="160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55" name="Line 91">
            <a:extLst>
              <a:ext uri="{FF2B5EF4-FFF2-40B4-BE49-F238E27FC236}">
                <a16:creationId xmlns:a16="http://schemas.microsoft.com/office/drawing/2014/main" id="{EDA82A9C-9C21-4D62-9A01-FFCFD6B9EC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99164" y="4222751"/>
            <a:ext cx="180975" cy="200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56" name="Line 92">
            <a:extLst>
              <a:ext uri="{FF2B5EF4-FFF2-40B4-BE49-F238E27FC236}">
                <a16:creationId xmlns:a16="http://schemas.microsoft.com/office/drawing/2014/main" id="{A9E60CC6-6399-41DF-83A3-84F0642FBA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4068763"/>
            <a:ext cx="1588" cy="527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57" name="Line 93">
            <a:extLst>
              <a:ext uri="{FF2B5EF4-FFF2-40B4-BE49-F238E27FC236}">
                <a16:creationId xmlns:a16="http://schemas.microsoft.com/office/drawing/2014/main" id="{A73F62B7-75A0-40A6-B202-424BED662E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18150" y="4064000"/>
            <a:ext cx="5778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58" name="Line 94">
            <a:extLst>
              <a:ext uri="{FF2B5EF4-FFF2-40B4-BE49-F238E27FC236}">
                <a16:creationId xmlns:a16="http://schemas.microsoft.com/office/drawing/2014/main" id="{A59C7362-35B1-43D8-9815-314C626A4C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08650" y="3971926"/>
            <a:ext cx="185738" cy="176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59" name="Line 95">
            <a:extLst>
              <a:ext uri="{FF2B5EF4-FFF2-40B4-BE49-F238E27FC236}">
                <a16:creationId xmlns:a16="http://schemas.microsoft.com/office/drawing/2014/main" id="{75D97059-0397-4EAF-B90F-C9F7A535E6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00875" y="3973513"/>
            <a:ext cx="185738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60" name="Line 96">
            <a:extLst>
              <a:ext uri="{FF2B5EF4-FFF2-40B4-BE49-F238E27FC236}">
                <a16:creationId xmlns:a16="http://schemas.microsoft.com/office/drawing/2014/main" id="{24324B27-E6D0-4FBA-B218-8412DB944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77114" y="4064000"/>
            <a:ext cx="1587" cy="541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61" name="Line 97">
            <a:extLst>
              <a:ext uri="{FF2B5EF4-FFF2-40B4-BE49-F238E27FC236}">
                <a16:creationId xmlns:a16="http://schemas.microsoft.com/office/drawing/2014/main" id="{E7E16268-C421-4978-8844-320BE41ED1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96089" y="4064000"/>
            <a:ext cx="5810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62" name="AutoShape 98">
            <a:extLst>
              <a:ext uri="{FF2B5EF4-FFF2-40B4-BE49-F238E27FC236}">
                <a16:creationId xmlns:a16="http://schemas.microsoft.com/office/drawing/2014/main" id="{0474B90D-4F8C-4528-A108-C0221A4AA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25" y="4203621"/>
            <a:ext cx="768350" cy="327184"/>
          </a:xfrm>
          <a:prstGeom prst="cube">
            <a:avLst>
              <a:gd name="adj" fmla="val 25000"/>
            </a:avLst>
          </a:prstGeom>
          <a:solidFill>
            <a:srgbClr val="99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63" name="Line 99">
            <a:extLst>
              <a:ext uri="{FF2B5EF4-FFF2-40B4-BE49-F238E27FC236}">
                <a16:creationId xmlns:a16="http://schemas.microsoft.com/office/drawing/2014/main" id="{489D39D6-FEDE-49E2-8076-AFEA7C2E9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4189413"/>
            <a:ext cx="1588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64" name="Line 100">
            <a:extLst>
              <a:ext uri="{FF2B5EF4-FFF2-40B4-BE49-F238E27FC236}">
                <a16:creationId xmlns:a16="http://schemas.microsoft.com/office/drawing/2014/main" id="{F4129ED6-8D1D-46A3-9F3F-FE60FF716B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15351" y="4298950"/>
            <a:ext cx="174625" cy="160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65" name="Line 101">
            <a:extLst>
              <a:ext uri="{FF2B5EF4-FFF2-40B4-BE49-F238E27FC236}">
                <a16:creationId xmlns:a16="http://schemas.microsoft.com/office/drawing/2014/main" id="{A40B4530-E9B9-4786-AB83-154F380767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9600" y="4005263"/>
            <a:ext cx="185738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66" name="Line 102">
            <a:extLst>
              <a:ext uri="{FF2B5EF4-FFF2-40B4-BE49-F238E27FC236}">
                <a16:creationId xmlns:a16="http://schemas.microsoft.com/office/drawing/2014/main" id="{A27CE24A-119B-47D2-972D-10C45282C5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05839" y="4095750"/>
            <a:ext cx="1587" cy="541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67" name="Line 103">
            <a:extLst>
              <a:ext uri="{FF2B5EF4-FFF2-40B4-BE49-F238E27FC236}">
                <a16:creationId xmlns:a16="http://schemas.microsoft.com/office/drawing/2014/main" id="{FFC8CCB8-DC8E-40F8-B7EE-46DAB1329B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24814" y="4095750"/>
            <a:ext cx="5810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68" name="AutoShape 104">
            <a:extLst>
              <a:ext uri="{FF2B5EF4-FFF2-40B4-BE49-F238E27FC236}">
                <a16:creationId xmlns:a16="http://schemas.microsoft.com/office/drawing/2014/main" id="{0B3B5997-B2CD-4FDD-9D7F-47337F9C2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4238" y="4203621"/>
            <a:ext cx="768350" cy="327184"/>
          </a:xfrm>
          <a:prstGeom prst="cube">
            <a:avLst>
              <a:gd name="adj" fmla="val 25000"/>
            </a:avLst>
          </a:prstGeom>
          <a:solidFill>
            <a:srgbClr val="99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69" name="Line 105">
            <a:extLst>
              <a:ext uri="{FF2B5EF4-FFF2-40B4-BE49-F238E27FC236}">
                <a16:creationId xmlns:a16="http://schemas.microsoft.com/office/drawing/2014/main" id="{8F40D753-4256-4D3C-9956-B84D82059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9514" y="4189413"/>
            <a:ext cx="1587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70" name="Line 106">
            <a:extLst>
              <a:ext uri="{FF2B5EF4-FFF2-40B4-BE49-F238E27FC236}">
                <a16:creationId xmlns:a16="http://schemas.microsoft.com/office/drawing/2014/main" id="{AD7AF5E6-7F3D-4029-8E16-9AB380AFBD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94750" y="4005263"/>
            <a:ext cx="185738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71" name="Text Box 107">
            <a:extLst>
              <a:ext uri="{FF2B5EF4-FFF2-40B4-BE49-F238E27FC236}">
                <a16:creationId xmlns:a16="http://schemas.microsoft.com/office/drawing/2014/main" id="{EF932BD4-FFBC-47A0-A6AA-A009FD4D7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4" y="5821364"/>
            <a:ext cx="606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CUBIT™ Meshes </a:t>
            </a:r>
            <a:r>
              <a:rPr lang="en-US" altLang="en-US" sz="1400" b="1">
                <a:solidFill>
                  <a:srgbClr val="3366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Vertices 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First, Then </a:t>
            </a:r>
            <a:r>
              <a:rPr lang="en-US" altLang="en-US" sz="1400" b="1">
                <a:solidFill>
                  <a:srgbClr val="3366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Curves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, Then </a:t>
            </a:r>
            <a:r>
              <a:rPr lang="en-US" altLang="en-US" sz="1400" b="1">
                <a:solidFill>
                  <a:srgbClr val="3366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Surfaces</a:t>
            </a: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, Then </a:t>
            </a:r>
            <a:r>
              <a:rPr lang="en-US" altLang="en-US" sz="1400" b="1">
                <a:solidFill>
                  <a:srgbClr val="3366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Volumes</a:t>
            </a:r>
            <a:endParaRPr lang="en-US" altLang="en-US" sz="1400" b="1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(Advancing Front Paradigm)</a:t>
            </a:r>
          </a:p>
        </p:txBody>
      </p:sp>
      <p:sp>
        <p:nvSpPr>
          <p:cNvPr id="59472" name="Line 108">
            <a:extLst>
              <a:ext uri="{FF2B5EF4-FFF2-40B4-BE49-F238E27FC236}">
                <a16:creationId xmlns:a16="http://schemas.microsoft.com/office/drawing/2014/main" id="{F5D3BA17-FA0B-4511-A6DB-818C2CA5D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96313" y="4095750"/>
            <a:ext cx="5889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73" name="Line 109">
            <a:extLst>
              <a:ext uri="{FF2B5EF4-FFF2-40B4-BE49-F238E27FC236}">
                <a16:creationId xmlns:a16="http://schemas.microsoft.com/office/drawing/2014/main" id="{6C1DC32E-1A40-44D8-802F-2A62308AC70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0514" y="4095750"/>
            <a:ext cx="1587" cy="547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74" name="Line 110">
            <a:extLst>
              <a:ext uri="{FF2B5EF4-FFF2-40B4-BE49-F238E27FC236}">
                <a16:creationId xmlns:a16="http://schemas.microsoft.com/office/drawing/2014/main" id="{D155C678-654D-45B4-B776-F3AA4E2262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3213" y="4452939"/>
            <a:ext cx="11668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75" name="Line 111">
            <a:extLst>
              <a:ext uri="{FF2B5EF4-FFF2-40B4-BE49-F238E27FC236}">
                <a16:creationId xmlns:a16="http://schemas.microsoft.com/office/drawing/2014/main" id="{4A8EBDA1-DEED-4839-9BE8-5F6C347520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90025" y="4270375"/>
            <a:ext cx="177800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76" name="AutoShape 112">
            <a:extLst>
              <a:ext uri="{FF2B5EF4-FFF2-40B4-BE49-F238E27FC236}">
                <a16:creationId xmlns:a16="http://schemas.microsoft.com/office/drawing/2014/main" id="{BE61AE6B-B165-49B2-B0FD-507E19ACD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602" y="4974353"/>
            <a:ext cx="366960" cy="489109"/>
          </a:xfrm>
          <a:prstGeom prst="triangle">
            <a:avLst>
              <a:gd name="adj" fmla="val 50000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77" name="AutoShape 113">
            <a:extLst>
              <a:ext uri="{FF2B5EF4-FFF2-40B4-BE49-F238E27FC236}">
                <a16:creationId xmlns:a16="http://schemas.microsoft.com/office/drawing/2014/main" id="{7E6D5CF5-BC01-4F9E-9D6C-4FFD426C4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739" y="4998166"/>
            <a:ext cx="366960" cy="489109"/>
          </a:xfrm>
          <a:prstGeom prst="triangle">
            <a:avLst>
              <a:gd name="adj" fmla="val 50000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9478" name="Freeform 116">
            <a:extLst>
              <a:ext uri="{FF2B5EF4-FFF2-40B4-BE49-F238E27FC236}">
                <a16:creationId xmlns:a16="http://schemas.microsoft.com/office/drawing/2014/main" id="{F4C85E74-0F9E-4D14-AAAE-D04940497D7E}"/>
              </a:ext>
            </a:extLst>
          </p:cNvPr>
          <p:cNvSpPr>
            <a:spLocks/>
          </p:cNvSpPr>
          <p:nvPr/>
        </p:nvSpPr>
        <p:spPr bwMode="auto">
          <a:xfrm>
            <a:off x="6959601" y="5059642"/>
            <a:ext cx="184731" cy="369332"/>
          </a:xfrm>
          <a:custGeom>
            <a:avLst/>
            <a:gdLst>
              <a:gd name="T0" fmla="*/ 0 w 123"/>
              <a:gd name="T1" fmla="*/ 0 h 165"/>
              <a:gd name="T2" fmla="*/ 2147483646 w 123"/>
              <a:gd name="T3" fmla="*/ 2147483646 h 165"/>
              <a:gd name="T4" fmla="*/ 2147483646 w 123"/>
              <a:gd name="T5" fmla="*/ 2147483646 h 165"/>
              <a:gd name="T6" fmla="*/ 0 w 123"/>
              <a:gd name="T7" fmla="*/ 0 h 1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3" h="165">
                <a:moveTo>
                  <a:pt x="0" y="0"/>
                </a:moveTo>
                <a:lnTo>
                  <a:pt x="70" y="165"/>
                </a:lnTo>
                <a:lnTo>
                  <a:pt x="123" y="91"/>
                </a:lnTo>
                <a:lnTo>
                  <a:pt x="0" y="0"/>
                </a:lnTo>
                <a:close/>
              </a:path>
            </a:pathLst>
          </a:custGeom>
          <a:solidFill>
            <a:srgbClr val="700098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79" name="Text Box 117">
            <a:extLst>
              <a:ext uri="{FF2B5EF4-FFF2-40B4-BE49-F238E27FC236}">
                <a16:creationId xmlns:a16="http://schemas.microsoft.com/office/drawing/2014/main" id="{884A87BB-62E7-45E3-8C98-85F84802C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5408613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9900CC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Tri</a:t>
            </a:r>
          </a:p>
        </p:txBody>
      </p:sp>
      <p:sp>
        <p:nvSpPr>
          <p:cNvPr id="59480" name="Text Box 119">
            <a:extLst>
              <a:ext uri="{FF2B5EF4-FFF2-40B4-BE49-F238E27FC236}">
                <a16:creationId xmlns:a16="http://schemas.microsoft.com/office/drawing/2014/main" id="{227E1977-CA8A-49E6-A6C8-812374F02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489" y="5407025"/>
            <a:ext cx="441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9900CC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Tet</a:t>
            </a:r>
            <a:endParaRPr lang="en-US" altLang="en-US" sz="1400" b="1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9481" name="Rectangle 125">
            <a:extLst>
              <a:ext uri="{FF2B5EF4-FFF2-40B4-BE49-F238E27FC236}">
                <a16:creationId xmlns:a16="http://schemas.microsoft.com/office/drawing/2014/main" id="{0CD3E5FB-DF30-4995-8E42-0C6C97E2739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25601" y="558801"/>
            <a:ext cx="8429625" cy="685800"/>
          </a:xfrm>
        </p:spPr>
        <p:txBody>
          <a:bodyPr/>
          <a:lstStyle/>
          <a:p>
            <a:r>
              <a:rPr lang="en-US" altLang="en-US" dirty="0">
                <a:ea typeface="MS PGothic" panose="020B0600070205080204" pitchFamily="34" charset="-128"/>
              </a:rPr>
              <a:t>Entity Types in CUBIT™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oreform Theme">
  <a:themeElements>
    <a:clrScheme name="Coreform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A35149"/>
      </a:accent1>
      <a:accent2>
        <a:srgbClr val="4968AB"/>
      </a:accent2>
      <a:accent3>
        <a:srgbClr val="A1B5BA"/>
      </a:accent3>
      <a:accent4>
        <a:srgbClr val="CFAF63"/>
      </a:accent4>
      <a:accent5>
        <a:srgbClr val="9A8FA5"/>
      </a:accent5>
      <a:accent6>
        <a:srgbClr val="6A8060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0070C0"/>
          </a:solidFill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35E660E-BD54-4FAC-95CD-1B596382CE6F}" vid="{65FAEEF8-1752-4ECF-8C1E-0749F0C6E4D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4203</TotalTime>
  <Words>279</Words>
  <Application>Microsoft Office PowerPoint</Application>
  <PresentationFormat>Widescreen</PresentationFormat>
  <Paragraphs>117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Courier New</vt:lpstr>
      <vt:lpstr>Times New Roman</vt:lpstr>
      <vt:lpstr>1_Coreform Theme</vt:lpstr>
      <vt:lpstr>PowerPoint Presentation</vt:lpstr>
      <vt:lpstr>Contact Information</vt:lpstr>
      <vt:lpstr>Platforms</vt:lpstr>
      <vt:lpstr>User Interfaces</vt:lpstr>
      <vt:lpstr>PowerPoint Presentation</vt:lpstr>
      <vt:lpstr>PowerPoint Presentation</vt:lpstr>
      <vt:lpstr>PowerPoint Presentation</vt:lpstr>
      <vt:lpstr>PowerPoint Presentation</vt:lpstr>
      <vt:lpstr>Entity Types in CUBIT™</vt:lpstr>
      <vt:lpstr>Meshing</vt:lpstr>
      <vt:lpstr>Meshing</vt:lpstr>
      <vt:lpstr>Online Help</vt:lpstr>
    </vt:vector>
  </TitlesOfParts>
  <Company>Caterpillar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Eric Nielsen</dc:creator>
  <cp:lastModifiedBy>Ben Taylor</cp:lastModifiedBy>
  <cp:revision>165</cp:revision>
  <cp:lastPrinted>2000-11-13T18:08:09Z</cp:lastPrinted>
  <dcterms:created xsi:type="dcterms:W3CDTF">2000-01-28T13:45:17Z</dcterms:created>
  <dcterms:modified xsi:type="dcterms:W3CDTF">2021-01-05T17:09:12Z</dcterms:modified>
</cp:coreProperties>
</file>